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hXyFvjM2q5v3QILRRIq0byVMU2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CenturyGothic-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CenturyGothic-italic.fntdata"/><Relationship Id="rId21" Type="http://schemas.openxmlformats.org/officeDocument/2006/relationships/slide" Target="slides/slide17.xml"/><Relationship Id="rId43" Type="http://schemas.openxmlformats.org/officeDocument/2006/relationships/font" Target="fonts/CenturyGothic-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2" name="Shape 22"/>
        <p:cNvGrpSpPr/>
        <p:nvPr/>
      </p:nvGrpSpPr>
      <p:grpSpPr>
        <a:xfrm>
          <a:off x="0" y="0"/>
          <a:ext cx="0" cy="0"/>
          <a:chOff x="0" y="0"/>
          <a:chExt cx="0" cy="0"/>
        </a:xfrm>
      </p:grpSpPr>
      <p:sp>
        <p:nvSpPr>
          <p:cNvPr id="23" name="Google Shape;23;p4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8" name="Shape 118"/>
        <p:cNvGrpSpPr/>
        <p:nvPr/>
      </p:nvGrpSpPr>
      <p:grpSpPr>
        <a:xfrm>
          <a:off x="0" y="0"/>
          <a:ext cx="0" cy="0"/>
          <a:chOff x="0" y="0"/>
          <a:chExt cx="0" cy="0"/>
        </a:xfrm>
      </p:grpSpPr>
      <p:grpSp>
        <p:nvGrpSpPr>
          <p:cNvPr id="119" name="Google Shape;119;p49"/>
          <p:cNvGrpSpPr/>
          <p:nvPr/>
        </p:nvGrpSpPr>
        <p:grpSpPr>
          <a:xfrm>
            <a:off x="0" y="0"/>
            <a:ext cx="12192000" cy="6858000"/>
            <a:chOff x="0" y="0"/>
            <a:chExt cx="12192000" cy="6858000"/>
          </a:xfrm>
        </p:grpSpPr>
        <p:sp>
          <p:nvSpPr>
            <p:cNvPr id="120" name="Google Shape;120;p4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9"/>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9"/>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9"/>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9" name="Google Shape;129;p4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0" name="Google Shape;130;p49"/>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9"/>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2" name="Google Shape;132;p49"/>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3" name="Google Shape;133;p4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37" name="Shape 137"/>
        <p:cNvGrpSpPr/>
        <p:nvPr/>
      </p:nvGrpSpPr>
      <p:grpSpPr>
        <a:xfrm>
          <a:off x="0" y="0"/>
          <a:ext cx="0" cy="0"/>
          <a:chOff x="0" y="0"/>
          <a:chExt cx="0" cy="0"/>
        </a:xfrm>
      </p:grpSpPr>
      <p:grpSp>
        <p:nvGrpSpPr>
          <p:cNvPr id="138" name="Google Shape;138;p50"/>
          <p:cNvGrpSpPr/>
          <p:nvPr/>
        </p:nvGrpSpPr>
        <p:grpSpPr>
          <a:xfrm>
            <a:off x="0" y="0"/>
            <a:ext cx="12192000" cy="6858000"/>
            <a:chOff x="0" y="0"/>
            <a:chExt cx="12192000" cy="6858000"/>
          </a:xfrm>
        </p:grpSpPr>
        <p:sp>
          <p:nvSpPr>
            <p:cNvPr id="139" name="Google Shape;139;p5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0"/>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0"/>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47" name="Google Shape;147;p5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8" name="Google Shape;148;p50"/>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0"/>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50" name="Google Shape;150;p50"/>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5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5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5" name="Shape 155"/>
        <p:cNvGrpSpPr/>
        <p:nvPr/>
      </p:nvGrpSpPr>
      <p:grpSpPr>
        <a:xfrm>
          <a:off x="0" y="0"/>
          <a:ext cx="0" cy="0"/>
          <a:chOff x="0" y="0"/>
          <a:chExt cx="0" cy="0"/>
        </a:xfrm>
      </p:grpSpPr>
      <p:grpSp>
        <p:nvGrpSpPr>
          <p:cNvPr id="156" name="Google Shape;156;p51"/>
          <p:cNvGrpSpPr/>
          <p:nvPr/>
        </p:nvGrpSpPr>
        <p:grpSpPr>
          <a:xfrm>
            <a:off x="0" y="0"/>
            <a:ext cx="12192000" cy="6858000"/>
            <a:chOff x="0" y="0"/>
            <a:chExt cx="12192000" cy="6858000"/>
          </a:xfrm>
        </p:grpSpPr>
        <p:sp>
          <p:nvSpPr>
            <p:cNvPr id="157" name="Google Shape;157;p5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1"/>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1"/>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5" name="Google Shape;165;p5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51"/>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51"/>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8" name="Google Shape;168;p5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5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5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72" name="Shape 172"/>
        <p:cNvGrpSpPr/>
        <p:nvPr/>
      </p:nvGrpSpPr>
      <p:grpSpPr>
        <a:xfrm>
          <a:off x="0" y="0"/>
          <a:ext cx="0" cy="0"/>
          <a:chOff x="0" y="0"/>
          <a:chExt cx="0" cy="0"/>
        </a:xfrm>
      </p:grpSpPr>
      <p:grpSp>
        <p:nvGrpSpPr>
          <p:cNvPr id="173" name="Google Shape;173;p52"/>
          <p:cNvGrpSpPr/>
          <p:nvPr/>
        </p:nvGrpSpPr>
        <p:grpSpPr>
          <a:xfrm>
            <a:off x="0" y="0"/>
            <a:ext cx="12192000" cy="6858000"/>
            <a:chOff x="0" y="0"/>
            <a:chExt cx="12192000" cy="6858000"/>
          </a:xfrm>
        </p:grpSpPr>
        <p:sp>
          <p:nvSpPr>
            <p:cNvPr id="174" name="Google Shape;174;p5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2"/>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2"/>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2" name="Google Shape;182;p5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3" name="Google Shape;183;p52"/>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84" name="Google Shape;184;p52"/>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85" name="Google Shape;185;p52"/>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52"/>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7" name="Google Shape;187;p52"/>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8" name="Google Shape;188;p5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5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5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2" name="Shape 192"/>
        <p:cNvGrpSpPr/>
        <p:nvPr/>
      </p:nvGrpSpPr>
      <p:grpSpPr>
        <a:xfrm>
          <a:off x="0" y="0"/>
          <a:ext cx="0" cy="0"/>
          <a:chOff x="0" y="0"/>
          <a:chExt cx="0" cy="0"/>
        </a:xfrm>
      </p:grpSpPr>
      <p:sp>
        <p:nvSpPr>
          <p:cNvPr id="193" name="Google Shape;193;p53"/>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53"/>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53"/>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53"/>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53"/>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53"/>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53"/>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53"/>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53"/>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5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5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5" name="Shape 205"/>
        <p:cNvGrpSpPr/>
        <p:nvPr/>
      </p:nvGrpSpPr>
      <p:grpSpPr>
        <a:xfrm>
          <a:off x="0" y="0"/>
          <a:ext cx="0" cy="0"/>
          <a:chOff x="0" y="0"/>
          <a:chExt cx="0" cy="0"/>
        </a:xfrm>
      </p:grpSpPr>
      <p:sp>
        <p:nvSpPr>
          <p:cNvPr id="206" name="Google Shape;206;p54"/>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54"/>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54"/>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54"/>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54"/>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54"/>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54"/>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54"/>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54"/>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54"/>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54"/>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54"/>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5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4"/>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5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55"/>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55"/>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5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5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56"/>
          <p:cNvGrpSpPr/>
          <p:nvPr/>
        </p:nvGrpSpPr>
        <p:grpSpPr>
          <a:xfrm>
            <a:off x="0" y="0"/>
            <a:ext cx="12192000" cy="6858000"/>
            <a:chOff x="0" y="0"/>
            <a:chExt cx="12192000" cy="6858000"/>
          </a:xfrm>
        </p:grpSpPr>
        <p:sp>
          <p:nvSpPr>
            <p:cNvPr id="229" name="Google Shape;229;p5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6"/>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6"/>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6"/>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5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56"/>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56"/>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56"/>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5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5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1"/>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4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4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4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3"/>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1" name="Google Shape;41;p43"/>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4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45" name="Shape 45"/>
        <p:cNvGrpSpPr/>
        <p:nvPr/>
      </p:nvGrpSpPr>
      <p:grpSpPr>
        <a:xfrm>
          <a:off x="0" y="0"/>
          <a:ext cx="0" cy="0"/>
          <a:chOff x="0" y="0"/>
          <a:chExt cx="0" cy="0"/>
        </a:xfrm>
      </p:grpSpPr>
      <p:grpSp>
        <p:nvGrpSpPr>
          <p:cNvPr id="46" name="Google Shape;46;p44"/>
          <p:cNvGrpSpPr/>
          <p:nvPr/>
        </p:nvGrpSpPr>
        <p:grpSpPr>
          <a:xfrm>
            <a:off x="0" y="0"/>
            <a:ext cx="12192000" cy="6858000"/>
            <a:chOff x="0" y="0"/>
            <a:chExt cx="12192000" cy="6858000"/>
          </a:xfrm>
        </p:grpSpPr>
        <p:sp>
          <p:nvSpPr>
            <p:cNvPr id="47" name="Google Shape;47;p4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5" name="Google Shape;55;p4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6" name="Google Shape;56;p4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4"/>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8" name="Google Shape;58;p4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2" name="Shape 62"/>
        <p:cNvGrpSpPr/>
        <p:nvPr/>
      </p:nvGrpSpPr>
      <p:grpSpPr>
        <a:xfrm>
          <a:off x="0" y="0"/>
          <a:ext cx="0" cy="0"/>
          <a:chOff x="0" y="0"/>
          <a:chExt cx="0" cy="0"/>
        </a:xfrm>
      </p:grpSpPr>
      <p:grpSp>
        <p:nvGrpSpPr>
          <p:cNvPr id="63" name="Google Shape;63;p45"/>
          <p:cNvGrpSpPr/>
          <p:nvPr/>
        </p:nvGrpSpPr>
        <p:grpSpPr>
          <a:xfrm>
            <a:off x="0" y="0"/>
            <a:ext cx="12192000" cy="6858000"/>
            <a:chOff x="0" y="0"/>
            <a:chExt cx="12192000" cy="6858000"/>
          </a:xfrm>
        </p:grpSpPr>
        <p:sp>
          <p:nvSpPr>
            <p:cNvPr id="64" name="Google Shape;64;p4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6" name="Google Shape;66;p45"/>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5"/>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68" name="Google Shape;68;p45"/>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5"/>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2" name="Shape 72"/>
        <p:cNvGrpSpPr/>
        <p:nvPr/>
      </p:nvGrpSpPr>
      <p:grpSpPr>
        <a:xfrm>
          <a:off x="0" y="0"/>
          <a:ext cx="0" cy="0"/>
          <a:chOff x="0" y="0"/>
          <a:chExt cx="0" cy="0"/>
        </a:xfrm>
      </p:grpSpPr>
      <p:grpSp>
        <p:nvGrpSpPr>
          <p:cNvPr id="73" name="Google Shape;73;p46"/>
          <p:cNvGrpSpPr/>
          <p:nvPr/>
        </p:nvGrpSpPr>
        <p:grpSpPr>
          <a:xfrm>
            <a:off x="0" y="0"/>
            <a:ext cx="12192000" cy="6858000"/>
            <a:chOff x="0" y="0"/>
            <a:chExt cx="12192000" cy="6858000"/>
          </a:xfrm>
        </p:grpSpPr>
        <p:sp>
          <p:nvSpPr>
            <p:cNvPr id="74" name="Google Shape;74;p4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6"/>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6"/>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82" name="Google Shape;82;p46"/>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4" name="Google Shape;84;p46"/>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6"/>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86" name="Google Shape;86;p4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4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7"/>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3" name="Google Shape;93;p47"/>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4" name="Google Shape;94;p47"/>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5" name="Google Shape;95;p47"/>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96" name="Google Shape;96;p4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99" name="Shape 99"/>
        <p:cNvGrpSpPr/>
        <p:nvPr/>
      </p:nvGrpSpPr>
      <p:grpSpPr>
        <a:xfrm>
          <a:off x="0" y="0"/>
          <a:ext cx="0" cy="0"/>
          <a:chOff x="0" y="0"/>
          <a:chExt cx="0" cy="0"/>
        </a:xfrm>
      </p:grpSpPr>
      <p:grpSp>
        <p:nvGrpSpPr>
          <p:cNvPr id="100" name="Google Shape;100;p48"/>
          <p:cNvGrpSpPr/>
          <p:nvPr/>
        </p:nvGrpSpPr>
        <p:grpSpPr>
          <a:xfrm>
            <a:off x="0" y="0"/>
            <a:ext cx="12192000" cy="6858000"/>
            <a:chOff x="0" y="0"/>
            <a:chExt cx="12192000" cy="6858000"/>
          </a:xfrm>
        </p:grpSpPr>
        <p:sp>
          <p:nvSpPr>
            <p:cNvPr id="101" name="Google Shape;101;p4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8"/>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8"/>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8"/>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0" name="Google Shape;110;p4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1" name="Google Shape;111;p48"/>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8"/>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3" name="Google Shape;113;p48"/>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4" name="Google Shape;114;p4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39"/>
          <p:cNvGrpSpPr/>
          <p:nvPr/>
        </p:nvGrpSpPr>
        <p:grpSpPr>
          <a:xfrm>
            <a:off x="0" y="0"/>
            <a:ext cx="12192000" cy="6858000"/>
            <a:chOff x="0" y="0"/>
            <a:chExt cx="12192000" cy="6858000"/>
          </a:xfrm>
        </p:grpSpPr>
        <p:sp>
          <p:nvSpPr>
            <p:cNvPr id="7" name="Google Shape;7;p39"/>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3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3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3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9"/>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9"/>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3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3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39"/>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3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3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3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14.png"/><Relationship Id="rId7" Type="http://schemas.openxmlformats.org/officeDocument/2006/relationships/image" Target="../media/image9.jpg"/><Relationship Id="rId8"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1"/>
          <p:cNvSpPr txBox="1"/>
          <p:nvPr/>
        </p:nvSpPr>
        <p:spPr>
          <a:xfrm>
            <a:off x="256574" y="2274915"/>
            <a:ext cx="435692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lt1"/>
                </a:solidFill>
                <a:latin typeface="Microsoft JhengHei"/>
                <a:ea typeface="Microsoft JhengHei"/>
                <a:cs typeface="Microsoft JhengHei"/>
                <a:sym typeface="Microsoft JhengHei"/>
              </a:rPr>
              <a:t>CUSTOMER PERSONALITY ANALYSIS</a:t>
            </a:r>
            <a:endParaRPr b="1" sz="4800">
              <a:solidFill>
                <a:schemeClr val="lt1"/>
              </a:solidFill>
              <a:latin typeface="Microsoft JhengHei"/>
              <a:ea typeface="Microsoft JhengHei"/>
              <a:cs typeface="Microsoft JhengHei"/>
              <a:sym typeface="Microsoft JhengHei"/>
            </a:endParaRPr>
          </a:p>
        </p:txBody>
      </p:sp>
      <p:sp>
        <p:nvSpPr>
          <p:cNvPr id="250" name="Google Shape;250;p1"/>
          <p:cNvSpPr txBox="1"/>
          <p:nvPr/>
        </p:nvSpPr>
        <p:spPr>
          <a:xfrm>
            <a:off x="7351387" y="4764874"/>
            <a:ext cx="483961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lt1"/>
                </a:solidFill>
                <a:latin typeface="Century Gothic"/>
                <a:ea typeface="Century Gothic"/>
                <a:cs typeface="Century Gothic"/>
                <a:sym typeface="Century Gothic"/>
              </a:rPr>
              <a:t>Group 3</a:t>
            </a:r>
            <a:endParaRPr sz="1800">
              <a:solidFill>
                <a:schemeClr val="lt1"/>
              </a:solidFill>
              <a:latin typeface="Century Gothic"/>
              <a:ea typeface="Century Gothic"/>
              <a:cs typeface="Century Gothic"/>
              <a:sym typeface="Century Gothic"/>
            </a:endParaRPr>
          </a:p>
          <a:p>
            <a:pPr indent="-457200" lvl="0" marL="457200" marR="0" rtl="0" algn="l">
              <a:spcBef>
                <a:spcPts val="0"/>
              </a:spcBef>
              <a:spcAft>
                <a:spcPts val="0"/>
              </a:spcAft>
              <a:buClr>
                <a:schemeClr val="lt1"/>
              </a:buClr>
              <a:buSzPts val="2100"/>
              <a:buFont typeface="Arial"/>
              <a:buChar char="•"/>
            </a:pPr>
            <a:r>
              <a:rPr lang="en-US" sz="2100">
                <a:solidFill>
                  <a:schemeClr val="lt1"/>
                </a:solidFill>
                <a:latin typeface="Century Gothic"/>
                <a:ea typeface="Century Gothic"/>
                <a:cs typeface="Century Gothic"/>
                <a:sym typeface="Century Gothic"/>
              </a:rPr>
              <a:t>Ms. Prerana Balasaheb Lagad</a:t>
            </a:r>
            <a:endParaRPr sz="1800">
              <a:solidFill>
                <a:schemeClr val="lt1"/>
              </a:solidFill>
              <a:latin typeface="Century Gothic"/>
              <a:ea typeface="Century Gothic"/>
              <a:cs typeface="Century Gothic"/>
              <a:sym typeface="Century Gothic"/>
            </a:endParaRPr>
          </a:p>
          <a:p>
            <a:pPr indent="-457200" lvl="0" marL="457200" marR="0" rtl="0" algn="l">
              <a:spcBef>
                <a:spcPts val="0"/>
              </a:spcBef>
              <a:spcAft>
                <a:spcPts val="0"/>
              </a:spcAft>
              <a:buClr>
                <a:schemeClr val="lt1"/>
              </a:buClr>
              <a:buSzPts val="2100"/>
              <a:buFont typeface="Arial"/>
              <a:buChar char="•"/>
            </a:pPr>
            <a:r>
              <a:rPr lang="en-US" sz="2100">
                <a:solidFill>
                  <a:schemeClr val="lt1"/>
                </a:solidFill>
                <a:latin typeface="Century Gothic"/>
                <a:ea typeface="Century Gothic"/>
                <a:cs typeface="Century Gothic"/>
                <a:sym typeface="Century Gothic"/>
              </a:rPr>
              <a:t>Mr. Sooraj Sheregar</a:t>
            </a:r>
            <a:endParaRPr/>
          </a:p>
          <a:p>
            <a:pPr indent="-457200" lvl="0" marL="457200" marR="0" rtl="0" algn="l">
              <a:spcBef>
                <a:spcPts val="0"/>
              </a:spcBef>
              <a:spcAft>
                <a:spcPts val="0"/>
              </a:spcAft>
              <a:buClr>
                <a:schemeClr val="lt1"/>
              </a:buClr>
              <a:buSzPts val="2100"/>
              <a:buFont typeface="Arial"/>
              <a:buChar char="•"/>
            </a:pPr>
            <a:r>
              <a:rPr lang="en-US" sz="2100">
                <a:solidFill>
                  <a:schemeClr val="lt1"/>
                </a:solidFill>
                <a:latin typeface="Century Gothic"/>
                <a:ea typeface="Century Gothic"/>
                <a:cs typeface="Century Gothic"/>
                <a:sym typeface="Century Gothic"/>
              </a:rPr>
              <a:t>Mr. Saikiran Mummareddy</a:t>
            </a:r>
            <a:endParaRPr/>
          </a:p>
          <a:p>
            <a:pPr indent="-457200" lvl="0" marL="457200" marR="0" rtl="0" algn="l">
              <a:spcBef>
                <a:spcPts val="0"/>
              </a:spcBef>
              <a:spcAft>
                <a:spcPts val="0"/>
              </a:spcAft>
              <a:buClr>
                <a:schemeClr val="lt1"/>
              </a:buClr>
              <a:buSzPts val="2100"/>
              <a:buFont typeface="Arial"/>
              <a:buChar char="•"/>
            </a:pPr>
            <a:r>
              <a:rPr lang="en-US" sz="2100">
                <a:solidFill>
                  <a:schemeClr val="lt1"/>
                </a:solidFill>
                <a:latin typeface="Century Gothic"/>
                <a:ea typeface="Century Gothic"/>
                <a:cs typeface="Century Gothic"/>
                <a:sym typeface="Century Gothic"/>
              </a:rPr>
              <a:t>Mr. Yash Hanamant Molawade</a:t>
            </a:r>
            <a:endParaRPr/>
          </a:p>
          <a:p>
            <a:pPr indent="-457200" lvl="0" marL="457200" marR="0" rtl="0" algn="l">
              <a:spcBef>
                <a:spcPts val="0"/>
              </a:spcBef>
              <a:spcAft>
                <a:spcPts val="0"/>
              </a:spcAft>
              <a:buClr>
                <a:schemeClr val="lt1"/>
              </a:buClr>
              <a:buSzPts val="2100"/>
              <a:buFont typeface="Arial"/>
              <a:buChar char="•"/>
            </a:pPr>
            <a:r>
              <a:rPr lang="en-US" sz="2100">
                <a:solidFill>
                  <a:schemeClr val="lt1"/>
                </a:solidFill>
                <a:latin typeface="Century Gothic"/>
                <a:ea typeface="Century Gothic"/>
                <a:cs typeface="Century Gothic"/>
                <a:sym typeface="Century Gothic"/>
              </a:rPr>
              <a:t>Ms. Rutuja Sudhakar Meshram</a:t>
            </a:r>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10"/>
          <p:cNvSpPr txBox="1"/>
          <p:nvPr>
            <p:ph type="title"/>
          </p:nvPr>
        </p:nvSpPr>
        <p:spPr>
          <a:xfrm>
            <a:off x="1867028" y="408993"/>
            <a:ext cx="8761413" cy="70696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2800"/>
              <a:buFont typeface="Century Gothic"/>
              <a:buNone/>
            </a:pPr>
            <a:r>
              <a:rPr b="1" lang="en-US" sz="2800">
                <a:latin typeface="Century Gothic"/>
                <a:ea typeface="Century Gothic"/>
                <a:cs typeface="Century Gothic"/>
                <a:sym typeface="Century Gothic"/>
              </a:rPr>
              <a:t>UNIVARIATE ANALYSIS</a:t>
            </a:r>
            <a:endParaRPr/>
          </a:p>
        </p:txBody>
      </p:sp>
      <p:pic>
        <p:nvPicPr>
          <p:cNvPr descr="A graph of a distribution plot&#10;&#10;Description automatically generated" id="319" name="Google Shape;319;p10"/>
          <p:cNvPicPr preferRelativeResize="0"/>
          <p:nvPr>
            <p:ph idx="1" type="body"/>
          </p:nvPr>
        </p:nvPicPr>
        <p:blipFill rotWithShape="1">
          <a:blip r:embed="rId3">
            <a:alphaModFix/>
          </a:blip>
          <a:srcRect b="0" l="0" r="0" t="0"/>
          <a:stretch/>
        </p:blipFill>
        <p:spPr>
          <a:xfrm>
            <a:off x="3137653" y="3406984"/>
            <a:ext cx="5548400" cy="3416300"/>
          </a:xfrm>
          <a:prstGeom prst="rect">
            <a:avLst/>
          </a:prstGeom>
          <a:noFill/>
          <a:ln>
            <a:noFill/>
          </a:ln>
        </p:spPr>
      </p:pic>
      <p:pic>
        <p:nvPicPr>
          <p:cNvPr descr="A white rectangular object with black text&#10;&#10;Description automatically generated" id="320" name="Google Shape;320;p10"/>
          <p:cNvPicPr preferRelativeResize="0"/>
          <p:nvPr/>
        </p:nvPicPr>
        <p:blipFill rotWithShape="1">
          <a:blip r:embed="rId4">
            <a:alphaModFix/>
          </a:blip>
          <a:srcRect b="1" l="0" r="2" t="20967"/>
          <a:stretch/>
        </p:blipFill>
        <p:spPr>
          <a:xfrm>
            <a:off x="0" y="2675376"/>
            <a:ext cx="3802338" cy="2043469"/>
          </a:xfrm>
          <a:prstGeom prst="rect">
            <a:avLst/>
          </a:prstGeom>
          <a:noFill/>
          <a:ln>
            <a:noFill/>
          </a:ln>
        </p:spPr>
      </p:pic>
      <p:pic>
        <p:nvPicPr>
          <p:cNvPr descr="A graph of a distribution plot&#10;&#10;Description automatically generated" id="321" name="Google Shape;321;p10"/>
          <p:cNvPicPr preferRelativeResize="0"/>
          <p:nvPr/>
        </p:nvPicPr>
        <p:blipFill rotWithShape="1">
          <a:blip r:embed="rId5">
            <a:alphaModFix/>
          </a:blip>
          <a:srcRect b="1" l="0" r="2" t="8523"/>
          <a:stretch/>
        </p:blipFill>
        <p:spPr>
          <a:xfrm>
            <a:off x="218762" y="4600543"/>
            <a:ext cx="3802338" cy="2043469"/>
          </a:xfrm>
          <a:prstGeom prst="rect">
            <a:avLst/>
          </a:prstGeom>
          <a:noFill/>
          <a:ln>
            <a:noFill/>
          </a:ln>
        </p:spPr>
      </p:pic>
      <p:pic>
        <p:nvPicPr>
          <p:cNvPr descr="A graph of a distribution plot&#10;&#10;Description automatically generated" id="322" name="Google Shape;322;p10"/>
          <p:cNvPicPr preferRelativeResize="0"/>
          <p:nvPr/>
        </p:nvPicPr>
        <p:blipFill rotWithShape="1">
          <a:blip r:embed="rId6">
            <a:alphaModFix/>
          </a:blip>
          <a:srcRect b="1" l="0" r="2" t="15697"/>
          <a:stretch/>
        </p:blipFill>
        <p:spPr>
          <a:xfrm>
            <a:off x="8251210" y="4621254"/>
            <a:ext cx="3802338" cy="2043469"/>
          </a:xfrm>
          <a:prstGeom prst="rect">
            <a:avLst/>
          </a:prstGeom>
          <a:noFill/>
          <a:ln>
            <a:noFill/>
          </a:ln>
        </p:spPr>
      </p:pic>
      <p:pic>
        <p:nvPicPr>
          <p:cNvPr id="323" name="Google Shape;323;p10"/>
          <p:cNvPicPr preferRelativeResize="0"/>
          <p:nvPr/>
        </p:nvPicPr>
        <p:blipFill rotWithShape="1">
          <a:blip r:embed="rId7">
            <a:alphaModFix/>
          </a:blip>
          <a:srcRect b="0" l="0" r="0" t="0"/>
          <a:stretch/>
        </p:blipFill>
        <p:spPr>
          <a:xfrm>
            <a:off x="3802338" y="2271718"/>
            <a:ext cx="4027869" cy="1596089"/>
          </a:xfrm>
          <a:prstGeom prst="rect">
            <a:avLst/>
          </a:prstGeom>
          <a:noFill/>
          <a:ln>
            <a:noFill/>
          </a:ln>
        </p:spPr>
      </p:pic>
      <p:pic>
        <p:nvPicPr>
          <p:cNvPr descr="A diagram of a graph&#10;&#10;Description automatically generated" id="324" name="Google Shape;324;p10"/>
          <p:cNvPicPr preferRelativeResize="0"/>
          <p:nvPr/>
        </p:nvPicPr>
        <p:blipFill rotWithShape="1">
          <a:blip r:embed="rId8">
            <a:alphaModFix/>
          </a:blip>
          <a:srcRect b="0" l="0" r="0" t="0"/>
          <a:stretch/>
        </p:blipFill>
        <p:spPr>
          <a:xfrm>
            <a:off x="8467291" y="2200844"/>
            <a:ext cx="3196071" cy="2128406"/>
          </a:xfrm>
          <a:prstGeom prst="rect">
            <a:avLst/>
          </a:prstGeom>
          <a:noFill/>
          <a:ln>
            <a:noFill/>
          </a:ln>
        </p:spPr>
      </p:pic>
      <p:sp>
        <p:nvSpPr>
          <p:cNvPr id="325" name="Google Shape;325;p10"/>
          <p:cNvSpPr txBox="1"/>
          <p:nvPr/>
        </p:nvSpPr>
        <p:spPr>
          <a:xfrm>
            <a:off x="639795" y="616657"/>
            <a:ext cx="37782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Income is slightly positively skewed</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And through box plot the outliers can be identified</a:t>
            </a:r>
            <a:endParaRPr>
              <a:solidFill>
                <a:schemeClr val="lt1"/>
              </a:solidFill>
            </a:endParaRPr>
          </a:p>
        </p:txBody>
      </p:sp>
      <p:sp>
        <p:nvSpPr>
          <p:cNvPr id="326" name="Google Shape;326;p10"/>
          <p:cNvSpPr txBox="1"/>
          <p:nvPr/>
        </p:nvSpPr>
        <p:spPr>
          <a:xfrm>
            <a:off x="4472885" y="976040"/>
            <a:ext cx="37782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Income is positively skewed with negative kurtosis</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And through box plot the outliers can be identified</a:t>
            </a:r>
            <a:endParaRPr>
              <a:solidFill>
                <a:schemeClr val="lt1"/>
              </a:solidFill>
            </a:endParaRPr>
          </a:p>
        </p:txBody>
      </p:sp>
      <p:sp>
        <p:nvSpPr>
          <p:cNvPr id="327" name="Google Shape;327;p10"/>
          <p:cNvSpPr txBox="1"/>
          <p:nvPr/>
        </p:nvSpPr>
        <p:spPr>
          <a:xfrm>
            <a:off x="8444521" y="616656"/>
            <a:ext cx="3801416"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Income is positively skewed</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And through box plot the outliers can be identified</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1"/>
          <p:cNvSpPr txBox="1"/>
          <p:nvPr>
            <p:ph type="title"/>
          </p:nvPr>
        </p:nvSpPr>
        <p:spPr>
          <a:xfrm>
            <a:off x="5923183" y="442041"/>
            <a:ext cx="4931977" cy="78523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200"/>
              <a:buFont typeface="Century Gothic"/>
              <a:buNone/>
            </a:pPr>
            <a:r>
              <a:rPr lang="en-US" sz="3200"/>
              <a:t>UNIVARIATE ANALYSIS</a:t>
            </a:r>
            <a:endParaRPr sz="3200"/>
          </a:p>
        </p:txBody>
      </p:sp>
      <p:pic>
        <p:nvPicPr>
          <p:cNvPr descr="A graph of a distribution plot&#10;&#10;Description automatically generated" id="333" name="Google Shape;333;p11"/>
          <p:cNvPicPr preferRelativeResize="0"/>
          <p:nvPr>
            <p:ph idx="1" type="body"/>
          </p:nvPr>
        </p:nvPicPr>
        <p:blipFill rotWithShape="1">
          <a:blip r:embed="rId3">
            <a:alphaModFix/>
          </a:blip>
          <a:srcRect b="0" l="0" r="0" t="0"/>
          <a:stretch/>
        </p:blipFill>
        <p:spPr>
          <a:xfrm>
            <a:off x="138544" y="3430520"/>
            <a:ext cx="5444837" cy="3427547"/>
          </a:xfrm>
          <a:prstGeom prst="rect">
            <a:avLst/>
          </a:prstGeom>
          <a:noFill/>
          <a:ln>
            <a:noFill/>
          </a:ln>
        </p:spPr>
      </p:pic>
      <p:pic>
        <p:nvPicPr>
          <p:cNvPr id="334" name="Google Shape;334;p11"/>
          <p:cNvPicPr preferRelativeResize="0"/>
          <p:nvPr/>
        </p:nvPicPr>
        <p:blipFill rotWithShape="1">
          <a:blip r:embed="rId4">
            <a:alphaModFix/>
          </a:blip>
          <a:srcRect b="0" l="0" r="0" t="0"/>
          <a:stretch/>
        </p:blipFill>
        <p:spPr>
          <a:xfrm>
            <a:off x="6092537" y="3427056"/>
            <a:ext cx="4238625" cy="3143250"/>
          </a:xfrm>
          <a:prstGeom prst="rect">
            <a:avLst/>
          </a:prstGeom>
          <a:noFill/>
          <a:ln>
            <a:noFill/>
          </a:ln>
        </p:spPr>
      </p:pic>
      <p:pic>
        <p:nvPicPr>
          <p:cNvPr id="335" name="Google Shape;335;p11"/>
          <p:cNvPicPr preferRelativeResize="0"/>
          <p:nvPr/>
        </p:nvPicPr>
        <p:blipFill rotWithShape="1">
          <a:blip r:embed="rId5">
            <a:alphaModFix/>
          </a:blip>
          <a:srcRect b="0" l="0" r="0" t="0"/>
          <a:stretch/>
        </p:blipFill>
        <p:spPr>
          <a:xfrm>
            <a:off x="6927" y="1519"/>
            <a:ext cx="5708074" cy="3525624"/>
          </a:xfrm>
          <a:prstGeom prst="rect">
            <a:avLst/>
          </a:prstGeom>
          <a:noFill/>
          <a:ln>
            <a:noFill/>
          </a:ln>
        </p:spPr>
      </p:pic>
      <p:sp>
        <p:nvSpPr>
          <p:cNvPr id="336" name="Google Shape;336;p11"/>
          <p:cNvSpPr txBox="1"/>
          <p:nvPr/>
        </p:nvSpPr>
        <p:spPr>
          <a:xfrm>
            <a:off x="6268818" y="1049140"/>
            <a:ext cx="53505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400"/>
              <a:buFont typeface="Arial"/>
              <a:buChar char="•"/>
            </a:pPr>
            <a:r>
              <a:rPr lang="en-US" sz="2400">
                <a:solidFill>
                  <a:schemeClr val="lt1"/>
                </a:solidFill>
                <a:latin typeface="Century Gothic"/>
                <a:ea typeface="Century Gothic"/>
                <a:cs typeface="Century Gothic"/>
                <a:sym typeface="Century Gothic"/>
              </a:rPr>
              <a:t>It is found that there isn't significant relation in Customer recency</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12"/>
          <p:cNvSpPr txBox="1"/>
          <p:nvPr>
            <p:ph type="title"/>
          </p:nvPr>
        </p:nvSpPr>
        <p:spPr>
          <a:xfrm>
            <a:off x="838200" y="740283"/>
            <a:ext cx="3721608" cy="11064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2800"/>
              <a:buFont typeface="Century Gothic"/>
              <a:buNone/>
            </a:pPr>
            <a:r>
              <a:rPr lang="en-US" sz="2800"/>
              <a:t>BIVARIATE ANALYSIS</a:t>
            </a:r>
            <a:endParaRPr sz="2800"/>
          </a:p>
        </p:txBody>
      </p:sp>
      <p:sp>
        <p:nvSpPr>
          <p:cNvPr id="342" name="Google Shape;342;p12"/>
          <p:cNvSpPr txBox="1"/>
          <p:nvPr>
            <p:ph idx="1" type="body"/>
          </p:nvPr>
        </p:nvSpPr>
        <p:spPr>
          <a:xfrm>
            <a:off x="838200" y="2368296"/>
            <a:ext cx="3721608" cy="3502152"/>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80000"/>
              <a:buChar char="►"/>
            </a:pPr>
            <a:r>
              <a:rPr lang="en-US" sz="1700"/>
              <a:t>By comparing features such as No. of kids, Marial Status, Education &amp; Accepted campaigns  v/s  Expenses the relation between them is found out</a:t>
            </a:r>
            <a:endParaRPr/>
          </a:p>
          <a:p>
            <a:pPr indent="-342900" lvl="0" marL="342900" rtl="0" algn="l">
              <a:spcBef>
                <a:spcPts val="1000"/>
              </a:spcBef>
              <a:spcAft>
                <a:spcPts val="0"/>
              </a:spcAft>
              <a:buSzPct val="80000"/>
              <a:buChar char="►"/>
            </a:pPr>
            <a:r>
              <a:rPr lang="en-US" sz="1700"/>
              <a:t>From No.of kids it can be found that people with no kids have higher expense</a:t>
            </a:r>
            <a:endParaRPr/>
          </a:p>
          <a:p>
            <a:pPr indent="-342900" lvl="0" marL="342900" rtl="0" algn="l">
              <a:spcBef>
                <a:spcPts val="1000"/>
              </a:spcBef>
              <a:spcAft>
                <a:spcPts val="0"/>
              </a:spcAft>
              <a:buSzPct val="80000"/>
              <a:buChar char="►"/>
            </a:pPr>
            <a:r>
              <a:rPr lang="en-US" sz="1700"/>
              <a:t>We can notice that both maritial status and education level doesn’t affect Expense much</a:t>
            </a:r>
            <a:endParaRPr/>
          </a:p>
          <a:p>
            <a:pPr indent="-342900" lvl="0" marL="342900" rtl="0" algn="l">
              <a:spcBef>
                <a:spcPts val="1000"/>
              </a:spcBef>
              <a:spcAft>
                <a:spcPts val="0"/>
              </a:spcAft>
              <a:buSzPct val="80000"/>
              <a:buChar char="►"/>
            </a:pPr>
            <a:r>
              <a:rPr lang="en-US" sz="1700"/>
              <a:t>There is significant increase in expenses based on No.of Accepted campaighns</a:t>
            </a:r>
            <a:endParaRPr/>
          </a:p>
        </p:txBody>
      </p:sp>
      <p:pic>
        <p:nvPicPr>
          <p:cNvPr id="343" name="Google Shape;343;p12"/>
          <p:cNvPicPr preferRelativeResize="0"/>
          <p:nvPr/>
        </p:nvPicPr>
        <p:blipFill rotWithShape="1">
          <a:blip r:embed="rId3">
            <a:alphaModFix/>
          </a:blip>
          <a:srcRect b="0" l="0" r="0" t="0"/>
          <a:stretch/>
        </p:blipFill>
        <p:spPr>
          <a:xfrm>
            <a:off x="5499697" y="633615"/>
            <a:ext cx="2715491" cy="2688336"/>
          </a:xfrm>
          <a:prstGeom prst="rect">
            <a:avLst/>
          </a:prstGeom>
          <a:noFill/>
          <a:ln>
            <a:noFill/>
          </a:ln>
        </p:spPr>
      </p:pic>
      <p:pic>
        <p:nvPicPr>
          <p:cNvPr descr="A graph of a couple of blue and green rectangular bars&#10;&#10;Description automatically generated" id="344" name="Google Shape;344;p12"/>
          <p:cNvPicPr preferRelativeResize="0"/>
          <p:nvPr/>
        </p:nvPicPr>
        <p:blipFill rotWithShape="1">
          <a:blip r:embed="rId4">
            <a:alphaModFix/>
          </a:blip>
          <a:srcRect b="0" l="0" r="0" t="0"/>
          <a:stretch/>
        </p:blipFill>
        <p:spPr>
          <a:xfrm>
            <a:off x="8776477" y="633617"/>
            <a:ext cx="2875226" cy="2688336"/>
          </a:xfrm>
          <a:prstGeom prst="rect">
            <a:avLst/>
          </a:prstGeom>
          <a:noFill/>
          <a:ln>
            <a:noFill/>
          </a:ln>
        </p:spPr>
      </p:pic>
      <p:pic>
        <p:nvPicPr>
          <p:cNvPr id="345" name="Google Shape;345;p12"/>
          <p:cNvPicPr preferRelativeResize="0"/>
          <p:nvPr/>
        </p:nvPicPr>
        <p:blipFill rotWithShape="1">
          <a:blip r:embed="rId5">
            <a:alphaModFix/>
          </a:blip>
          <a:srcRect b="0" l="0" r="0" t="0"/>
          <a:stretch/>
        </p:blipFill>
        <p:spPr>
          <a:xfrm>
            <a:off x="5518540" y="3436664"/>
            <a:ext cx="2677807" cy="2691264"/>
          </a:xfrm>
          <a:prstGeom prst="rect">
            <a:avLst/>
          </a:prstGeom>
          <a:noFill/>
          <a:ln>
            <a:noFill/>
          </a:ln>
        </p:spPr>
      </p:pic>
      <p:pic>
        <p:nvPicPr>
          <p:cNvPr id="346" name="Google Shape;346;p12"/>
          <p:cNvPicPr preferRelativeResize="0"/>
          <p:nvPr/>
        </p:nvPicPr>
        <p:blipFill rotWithShape="1">
          <a:blip r:embed="rId6">
            <a:alphaModFix/>
          </a:blip>
          <a:srcRect b="0" l="0" r="0" t="0"/>
          <a:stretch/>
        </p:blipFill>
        <p:spPr>
          <a:xfrm>
            <a:off x="8749057" y="3436664"/>
            <a:ext cx="2930066" cy="26883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13"/>
          <p:cNvSpPr txBox="1"/>
          <p:nvPr>
            <p:ph type="title"/>
          </p:nvPr>
        </p:nvSpPr>
        <p:spPr>
          <a:xfrm>
            <a:off x="6352230" y="507283"/>
            <a:ext cx="5001569" cy="15440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4000"/>
              <a:buFont typeface="Century Gothic"/>
              <a:buNone/>
            </a:pPr>
            <a:r>
              <a:rPr lang="en-US" sz="4000"/>
              <a:t>BIVARIATE ANALYSIS</a:t>
            </a:r>
            <a:endParaRPr/>
          </a:p>
        </p:txBody>
      </p:sp>
      <p:pic>
        <p:nvPicPr>
          <p:cNvPr id="352" name="Google Shape;352;p13"/>
          <p:cNvPicPr preferRelativeResize="0"/>
          <p:nvPr>
            <p:ph idx="1" type="body"/>
          </p:nvPr>
        </p:nvPicPr>
        <p:blipFill rotWithShape="1">
          <a:blip r:embed="rId3">
            <a:alphaModFix/>
          </a:blip>
          <a:srcRect b="0" l="0" r="0" t="0"/>
          <a:stretch/>
        </p:blipFill>
        <p:spPr>
          <a:xfrm>
            <a:off x="215067" y="176189"/>
            <a:ext cx="2754361" cy="2609757"/>
          </a:xfrm>
          <a:prstGeom prst="rect">
            <a:avLst/>
          </a:prstGeom>
          <a:noFill/>
          <a:ln>
            <a:noFill/>
          </a:ln>
        </p:spPr>
      </p:pic>
      <p:pic>
        <p:nvPicPr>
          <p:cNvPr id="353" name="Google Shape;353;p13"/>
          <p:cNvPicPr preferRelativeResize="0"/>
          <p:nvPr/>
        </p:nvPicPr>
        <p:blipFill rotWithShape="1">
          <a:blip r:embed="rId4">
            <a:alphaModFix/>
          </a:blip>
          <a:srcRect b="0" l="0" r="0" t="0"/>
          <a:stretch/>
        </p:blipFill>
        <p:spPr>
          <a:xfrm>
            <a:off x="3184494" y="660375"/>
            <a:ext cx="2805787" cy="1641385"/>
          </a:xfrm>
          <a:prstGeom prst="rect">
            <a:avLst/>
          </a:prstGeom>
          <a:noFill/>
          <a:ln>
            <a:noFill/>
          </a:ln>
        </p:spPr>
      </p:pic>
      <p:pic>
        <p:nvPicPr>
          <p:cNvPr descr="A graph of blue lines&#10;&#10;Description automatically generated" id="354" name="Google Shape;354;p13"/>
          <p:cNvPicPr preferRelativeResize="0"/>
          <p:nvPr/>
        </p:nvPicPr>
        <p:blipFill rotWithShape="1">
          <a:blip r:embed="rId5">
            <a:alphaModFix/>
          </a:blip>
          <a:srcRect b="0" l="0" r="0" t="0"/>
          <a:stretch/>
        </p:blipFill>
        <p:spPr>
          <a:xfrm>
            <a:off x="189371" y="3219184"/>
            <a:ext cx="5801284" cy="2654086"/>
          </a:xfrm>
          <a:prstGeom prst="rect">
            <a:avLst/>
          </a:prstGeom>
          <a:noFill/>
          <a:ln>
            <a:noFill/>
          </a:ln>
        </p:spPr>
      </p:pic>
      <p:sp>
        <p:nvSpPr>
          <p:cNvPr id="355" name="Google Shape;355;p13"/>
          <p:cNvSpPr txBox="1"/>
          <p:nvPr/>
        </p:nvSpPr>
        <p:spPr>
          <a:xfrm>
            <a:off x="6599880" y="2911771"/>
            <a:ext cx="5001569" cy="3946229"/>
          </a:xfrm>
          <a:prstGeom prst="rect">
            <a:avLst/>
          </a:prstGeom>
          <a:noFill/>
          <a:ln>
            <a:noFill/>
          </a:ln>
        </p:spPr>
        <p:txBody>
          <a:bodyPr anchorCtr="0" anchor="t" bIns="45700" lIns="91425" spcFirstLastPara="1" rIns="91425" wrap="square" tIns="45700">
            <a:normAutofit/>
          </a:bodyPr>
          <a:lstStyle/>
          <a:p>
            <a:pPr indent="-228600" lvl="0" marL="285750" marR="0" rtl="0" algn="l">
              <a:lnSpc>
                <a:spcPct val="9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Expense increases with the increase in total purchases</a:t>
            </a:r>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dk1"/>
              </a:solidFill>
              <a:latin typeface="Century Gothic"/>
              <a:ea typeface="Century Gothic"/>
              <a:cs typeface="Century Gothic"/>
              <a:sym typeface="Century Gothic"/>
            </a:endParaRPr>
          </a:p>
          <a:p>
            <a:pPr indent="-228600" lvl="0" marL="285750" marR="0" rtl="0" algn="l">
              <a:lnSpc>
                <a:spcPct val="90000"/>
              </a:lnSpc>
              <a:spcBef>
                <a:spcPts val="60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Expense of moderate age group i.e. age 35 to 75 is considerably lower than the expense by younger and older customers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14"/>
          <p:cNvSpPr txBox="1"/>
          <p:nvPr>
            <p:ph idx="4294967295" type="title"/>
          </p:nvPr>
        </p:nvSpPr>
        <p:spPr>
          <a:xfrm>
            <a:off x="546100" y="5405438"/>
            <a:ext cx="11645900" cy="1171575"/>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2000"/>
              <a:t>Correlation between various features is found out, more the correlation more the feature affect each other.</a:t>
            </a:r>
            <a:br>
              <a:rPr lang="en-US" sz="2000"/>
            </a:br>
            <a:br>
              <a:rPr lang="en-US" sz="2000"/>
            </a:br>
            <a:r>
              <a:rPr lang="en-US" sz="2000"/>
              <a:t>The Pair-plot is also a visual representation for the effect of one feature with the other.</a:t>
            </a:r>
            <a:endParaRPr/>
          </a:p>
        </p:txBody>
      </p:sp>
      <p:pic>
        <p:nvPicPr>
          <p:cNvPr id="361" name="Google Shape;361;p14"/>
          <p:cNvPicPr preferRelativeResize="0"/>
          <p:nvPr>
            <p:ph idx="4294967295" type="body"/>
          </p:nvPr>
        </p:nvPicPr>
        <p:blipFill rotWithShape="1">
          <a:blip r:embed="rId3">
            <a:alphaModFix/>
          </a:blip>
          <a:srcRect b="443" l="0" r="0" t="0"/>
          <a:stretch/>
        </p:blipFill>
        <p:spPr>
          <a:xfrm>
            <a:off x="0" y="0"/>
            <a:ext cx="6096000" cy="5143500"/>
          </a:xfrm>
          <a:prstGeom prst="rect">
            <a:avLst/>
          </a:prstGeom>
          <a:noFill/>
          <a:ln>
            <a:noFill/>
          </a:ln>
        </p:spPr>
      </p:pic>
      <p:pic>
        <p:nvPicPr>
          <p:cNvPr descr="A screenshot of a graph&#10;&#10;Description automatically generated" id="362" name="Google Shape;362;p14"/>
          <p:cNvPicPr preferRelativeResize="0"/>
          <p:nvPr/>
        </p:nvPicPr>
        <p:blipFill rotWithShape="1">
          <a:blip r:embed="rId4">
            <a:alphaModFix/>
          </a:blip>
          <a:srcRect b="0" l="0" r="0" t="0"/>
          <a:stretch/>
        </p:blipFill>
        <p:spPr>
          <a:xfrm>
            <a:off x="6098164" y="0"/>
            <a:ext cx="5135706" cy="51400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15"/>
          <p:cNvSpPr txBox="1"/>
          <p:nvPr>
            <p:ph type="title"/>
          </p:nvPr>
        </p:nvSpPr>
        <p:spPr>
          <a:xfrm>
            <a:off x="1043631" y="809898"/>
            <a:ext cx="10173010" cy="15544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4800"/>
              <a:buFont typeface="Microsoft JhengHei"/>
              <a:buNone/>
            </a:pPr>
            <a:r>
              <a:rPr b="1" lang="en-US" sz="4800">
                <a:latin typeface="Microsoft JhengHei"/>
                <a:ea typeface="Microsoft JhengHei"/>
                <a:cs typeface="Microsoft JhengHei"/>
                <a:sym typeface="Microsoft JhengHei"/>
              </a:rPr>
              <a:t>Standardizing and Encoding the variables</a:t>
            </a:r>
            <a:endParaRPr sz="4800">
              <a:latin typeface="Microsoft JhengHei"/>
              <a:ea typeface="Microsoft JhengHei"/>
              <a:cs typeface="Microsoft JhengHei"/>
              <a:sym typeface="Microsoft JhengHei"/>
            </a:endParaRPr>
          </a:p>
          <a:p>
            <a:pPr indent="0" lvl="0" marL="0" rtl="0" algn="l">
              <a:spcBef>
                <a:spcPts val="0"/>
              </a:spcBef>
              <a:spcAft>
                <a:spcPts val="0"/>
              </a:spcAft>
              <a:buClr>
                <a:schemeClr val="lt2"/>
              </a:buClr>
              <a:buSzPts val="4800"/>
              <a:buFont typeface="Century Gothic"/>
              <a:buNone/>
            </a:pPr>
            <a:r>
              <a:t/>
            </a:r>
            <a:endParaRPr sz="4800"/>
          </a:p>
        </p:txBody>
      </p:sp>
      <p:grpSp>
        <p:nvGrpSpPr>
          <p:cNvPr id="368" name="Google Shape;368;p15"/>
          <p:cNvGrpSpPr/>
          <p:nvPr/>
        </p:nvGrpSpPr>
        <p:grpSpPr>
          <a:xfrm>
            <a:off x="1038893" y="3018131"/>
            <a:ext cx="10109856" cy="3208676"/>
            <a:chOff x="134291" y="612"/>
            <a:chExt cx="10109856" cy="3208676"/>
          </a:xfrm>
        </p:grpSpPr>
        <p:sp>
          <p:nvSpPr>
            <p:cNvPr id="369" name="Google Shape;369;p15"/>
            <p:cNvSpPr/>
            <p:nvPr/>
          </p:nvSpPr>
          <p:spPr>
            <a:xfrm>
              <a:off x="134291" y="612"/>
              <a:ext cx="4332795" cy="2751325"/>
            </a:xfrm>
            <a:prstGeom prst="roundRect">
              <a:avLst>
                <a:gd fmla="val 10000" name="adj"/>
              </a:avLst>
            </a:prstGeom>
            <a:solidFill>
              <a:srgbClr val="383059"/>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615713" y="457963"/>
              <a:ext cx="4332795" cy="2751325"/>
            </a:xfrm>
            <a:prstGeom prst="roundRect">
              <a:avLst>
                <a:gd fmla="val 10000" name="adj"/>
              </a:avLst>
            </a:prstGeom>
            <a:solidFill>
              <a:schemeClr val="lt2">
                <a:alpha val="89803"/>
              </a:schemeClr>
            </a:solidFill>
            <a:ln cap="rnd" cmpd="sng" w="19050">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txBox="1"/>
            <p:nvPr/>
          </p:nvSpPr>
          <p:spPr>
            <a:xfrm>
              <a:off x="696297" y="538547"/>
              <a:ext cx="4171627" cy="2590157"/>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chemeClr val="dk1"/>
                </a:buClr>
                <a:buSzPts val="3300"/>
                <a:buFont typeface="Century Gothic"/>
                <a:buNone/>
              </a:pPr>
              <a:r>
                <a:rPr lang="en-US" sz="3300">
                  <a:solidFill>
                    <a:schemeClr val="dk1"/>
                  </a:solidFill>
                  <a:latin typeface="Century Gothic"/>
                  <a:ea typeface="Century Gothic"/>
                  <a:cs typeface="Century Gothic"/>
                  <a:sym typeface="Century Gothic"/>
                </a:rPr>
                <a:t>All the Numerical variable is standardized.</a:t>
              </a:r>
              <a:endParaRPr sz="3300">
                <a:solidFill>
                  <a:schemeClr val="dk1"/>
                </a:solidFill>
                <a:latin typeface="Century Gothic"/>
                <a:ea typeface="Century Gothic"/>
                <a:cs typeface="Century Gothic"/>
                <a:sym typeface="Century Gothic"/>
              </a:endParaRPr>
            </a:p>
          </p:txBody>
        </p:sp>
        <p:sp>
          <p:nvSpPr>
            <p:cNvPr id="372" name="Google Shape;372;p15"/>
            <p:cNvSpPr/>
            <p:nvPr/>
          </p:nvSpPr>
          <p:spPr>
            <a:xfrm>
              <a:off x="5429930" y="612"/>
              <a:ext cx="4332795" cy="2751325"/>
            </a:xfrm>
            <a:prstGeom prst="roundRect">
              <a:avLst>
                <a:gd fmla="val 10000" name="adj"/>
              </a:avLst>
            </a:prstGeom>
            <a:solidFill>
              <a:srgbClr val="383059"/>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5911352" y="457963"/>
              <a:ext cx="4332795" cy="2751325"/>
            </a:xfrm>
            <a:prstGeom prst="roundRect">
              <a:avLst>
                <a:gd fmla="val 10000" name="adj"/>
              </a:avLst>
            </a:prstGeom>
            <a:solidFill>
              <a:schemeClr val="lt2">
                <a:alpha val="89803"/>
              </a:schemeClr>
            </a:solidFill>
            <a:ln cap="rnd" cmpd="sng" w="19050">
              <a:solidFill>
                <a:srgbClr val="3830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txBox="1"/>
            <p:nvPr/>
          </p:nvSpPr>
          <p:spPr>
            <a:xfrm>
              <a:off x="5991936" y="538547"/>
              <a:ext cx="4171627" cy="2590157"/>
            </a:xfrm>
            <a:prstGeom prst="rect">
              <a:avLst/>
            </a:prstGeom>
            <a:noFill/>
            <a:ln>
              <a:noFill/>
            </a:ln>
          </p:spPr>
          <p:txBody>
            <a:bodyPr anchorCtr="0" anchor="ctr" bIns="125725" lIns="125725" spcFirstLastPara="1" rIns="125725" wrap="square" tIns="125725">
              <a:noAutofit/>
            </a:bodyPr>
            <a:lstStyle/>
            <a:p>
              <a:pPr indent="0" lvl="0" marL="0" marR="0" rtl="0" algn="ctr">
                <a:lnSpc>
                  <a:spcPct val="90000"/>
                </a:lnSpc>
                <a:spcBef>
                  <a:spcPts val="0"/>
                </a:spcBef>
                <a:spcAft>
                  <a:spcPts val="0"/>
                </a:spcAft>
                <a:buClr>
                  <a:schemeClr val="dk1"/>
                </a:buClr>
                <a:buSzPts val="3300"/>
                <a:buFont typeface="Century Gothic"/>
                <a:buNone/>
              </a:pPr>
              <a:r>
                <a:rPr lang="en-US" sz="3300">
                  <a:solidFill>
                    <a:schemeClr val="dk1"/>
                  </a:solidFill>
                  <a:latin typeface="Century Gothic"/>
                  <a:ea typeface="Century Gothic"/>
                  <a:cs typeface="Century Gothic"/>
                  <a:sym typeface="Century Gothic"/>
                </a:rPr>
                <a:t>All the Categorical variable are Encoded using Label Encoder to 0 &amp; 1</a:t>
              </a:r>
              <a:endParaRPr sz="3300">
                <a:solidFill>
                  <a:schemeClr val="dk1"/>
                </a:solidFill>
                <a:latin typeface="Century Gothic"/>
                <a:ea typeface="Century Gothic"/>
                <a:cs typeface="Century Gothic"/>
                <a:sym typeface="Century Gothic"/>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16"/>
          <p:cNvSpPr txBox="1"/>
          <p:nvPr>
            <p:ph type="title"/>
          </p:nvPr>
        </p:nvSpPr>
        <p:spPr>
          <a:xfrm>
            <a:off x="761803" y="350196"/>
            <a:ext cx="4646904" cy="162452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4000"/>
              <a:t>STEPS INVOLVED IN MODEL BUILDING</a:t>
            </a:r>
            <a:endParaRPr/>
          </a:p>
        </p:txBody>
      </p:sp>
      <p:sp>
        <p:nvSpPr>
          <p:cNvPr id="380" name="Google Shape;380;p16"/>
          <p:cNvSpPr txBox="1"/>
          <p:nvPr>
            <p:ph idx="1" type="body"/>
          </p:nvPr>
        </p:nvSpPr>
        <p:spPr>
          <a:xfrm>
            <a:off x="761802" y="2743200"/>
            <a:ext cx="4646905" cy="3613149"/>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600"/>
              <a:buFont typeface="Arial"/>
              <a:buChar char="•"/>
            </a:pPr>
            <a:r>
              <a:rPr b="1" lang="en-US" sz="2000">
                <a:latin typeface="Microsoft JhengHei"/>
                <a:ea typeface="Microsoft JhengHei"/>
                <a:cs typeface="Microsoft JhengHei"/>
                <a:sym typeface="Microsoft JhengHei"/>
              </a:rPr>
              <a:t>Dimensionality reduction</a:t>
            </a:r>
            <a:endParaRPr/>
          </a:p>
          <a:p>
            <a:pPr indent="-342900" lvl="0" marL="342900" rtl="0" algn="l">
              <a:spcBef>
                <a:spcPts val="1000"/>
              </a:spcBef>
              <a:spcAft>
                <a:spcPts val="0"/>
              </a:spcAft>
              <a:buSzPts val="1600"/>
              <a:buFont typeface="Arial"/>
              <a:buChar char="•"/>
            </a:pPr>
            <a:r>
              <a:rPr b="1" lang="en-US" sz="2000">
                <a:latin typeface="Microsoft JhengHei"/>
                <a:ea typeface="Microsoft JhengHei"/>
                <a:cs typeface="Microsoft JhengHei"/>
                <a:sym typeface="Microsoft JhengHei"/>
              </a:rPr>
              <a:t>Clustering</a:t>
            </a:r>
            <a:endParaRPr/>
          </a:p>
          <a:p>
            <a:pPr indent="-241300" lvl="0" marL="342900" rtl="0" algn="l">
              <a:spcBef>
                <a:spcPts val="1000"/>
              </a:spcBef>
              <a:spcAft>
                <a:spcPts val="0"/>
              </a:spcAft>
              <a:buSzPts val="1600"/>
              <a:buFont typeface="Arial"/>
              <a:buNone/>
            </a:pPr>
            <a:r>
              <a:t/>
            </a:r>
            <a:endParaRPr sz="2000">
              <a:latin typeface="Calibri"/>
              <a:ea typeface="Calibri"/>
              <a:cs typeface="Calibri"/>
              <a:sym typeface="Calibri"/>
            </a:endParaRPr>
          </a:p>
          <a:p>
            <a:pPr indent="-241300" lvl="0" marL="342900" rtl="0" algn="l">
              <a:spcBef>
                <a:spcPts val="1000"/>
              </a:spcBef>
              <a:spcAft>
                <a:spcPts val="0"/>
              </a:spcAft>
              <a:buSzPts val="1600"/>
              <a:buFont typeface="Arial"/>
              <a:buNone/>
            </a:pPr>
            <a:r>
              <a:t/>
            </a:r>
            <a:endParaRPr sz="2000"/>
          </a:p>
          <a:p>
            <a:pPr indent="0" lvl="0" marL="0" rtl="0" algn="l">
              <a:spcBef>
                <a:spcPts val="1000"/>
              </a:spcBef>
              <a:spcAft>
                <a:spcPts val="0"/>
              </a:spcAft>
              <a:buSzPts val="1600"/>
              <a:buNone/>
            </a:pPr>
            <a:r>
              <a:t/>
            </a:r>
            <a:endParaRPr sz="2000"/>
          </a:p>
        </p:txBody>
      </p:sp>
      <p:pic>
        <p:nvPicPr>
          <p:cNvPr descr="3D stairs design" id="381" name="Google Shape;381;p16"/>
          <p:cNvPicPr preferRelativeResize="0"/>
          <p:nvPr/>
        </p:nvPicPr>
        <p:blipFill rotWithShape="1">
          <a:blip r:embed="rId3">
            <a:alphaModFix/>
          </a:blip>
          <a:srcRect b="3" l="20691" r="12569" t="0"/>
          <a:stretch/>
        </p:blipFill>
        <p:spPr>
          <a:xfrm>
            <a:off x="6096000" y="1"/>
            <a:ext cx="6102825"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17"/>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400"/>
              <a:buFont typeface="Microsoft JhengHei"/>
              <a:buNone/>
            </a:pPr>
            <a:r>
              <a:rPr b="1" lang="en-US" sz="3400">
                <a:latin typeface="Microsoft JhengHei"/>
                <a:ea typeface="Microsoft JhengHei"/>
                <a:cs typeface="Microsoft JhengHei"/>
                <a:sym typeface="Microsoft JhengHei"/>
              </a:rPr>
              <a:t>Dimensionality reduction</a:t>
            </a:r>
            <a:endParaRPr sz="3400">
              <a:latin typeface="Microsoft JhengHei"/>
              <a:ea typeface="Microsoft JhengHei"/>
              <a:cs typeface="Microsoft JhengHei"/>
              <a:sym typeface="Microsoft JhengHei"/>
            </a:endParaRPr>
          </a:p>
          <a:p>
            <a:pPr indent="0" lvl="0" marL="0" rtl="0" algn="l">
              <a:spcBef>
                <a:spcPts val="0"/>
              </a:spcBef>
              <a:spcAft>
                <a:spcPts val="0"/>
              </a:spcAft>
              <a:buClr>
                <a:schemeClr val="lt2"/>
              </a:buClr>
              <a:buSzPts val="3400"/>
              <a:buFont typeface="Century Gothic"/>
              <a:buNone/>
            </a:pPr>
            <a:r>
              <a:t/>
            </a:r>
            <a:endParaRPr sz="3400"/>
          </a:p>
        </p:txBody>
      </p:sp>
      <p:sp>
        <p:nvSpPr>
          <p:cNvPr id="387" name="Google Shape;387;p17"/>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80000"/>
              <a:buChar char="►"/>
            </a:pPr>
            <a:r>
              <a:rPr lang="en-US" sz="2200"/>
              <a:t>Performing Principal Component Analysis (PCA) to reduce the dimensionality of the dataset and visualize it in lower dimensions.</a:t>
            </a:r>
            <a:endParaRPr/>
          </a:p>
          <a:p>
            <a:pPr indent="-342900" lvl="0" marL="342900" rtl="0" algn="l">
              <a:spcBef>
                <a:spcPts val="1000"/>
              </a:spcBef>
              <a:spcAft>
                <a:spcPts val="0"/>
              </a:spcAft>
              <a:buSzPct val="80000"/>
              <a:buChar char="►"/>
            </a:pPr>
            <a:r>
              <a:rPr lang="en-US" sz="2200"/>
              <a:t>Cumulative Explained Variance is plot to determine the number of principal components to be retained, here we have considered 6.</a:t>
            </a:r>
            <a:endParaRPr sz="2200"/>
          </a:p>
          <a:p>
            <a:pPr indent="-239522" lvl="0" marL="342900" rtl="0" algn="l">
              <a:spcBef>
                <a:spcPts val="1000"/>
              </a:spcBef>
              <a:spcAft>
                <a:spcPts val="0"/>
              </a:spcAft>
              <a:buSzPct val="80000"/>
              <a:buNone/>
            </a:pPr>
            <a:r>
              <a:t/>
            </a:r>
            <a:endParaRPr sz="2200"/>
          </a:p>
        </p:txBody>
      </p:sp>
      <p:pic>
        <p:nvPicPr>
          <p:cNvPr descr="A graph with a line&#10;&#10;Description automatically generated" id="388" name="Google Shape;388;p17"/>
          <p:cNvPicPr preferRelativeResize="0"/>
          <p:nvPr/>
        </p:nvPicPr>
        <p:blipFill rotWithShape="1">
          <a:blip r:embed="rId3">
            <a:alphaModFix/>
          </a:blip>
          <a:srcRect b="0" l="0" r="0" t="0"/>
          <a:stretch/>
        </p:blipFill>
        <p:spPr>
          <a:xfrm>
            <a:off x="4920996" y="2358592"/>
            <a:ext cx="6903720" cy="44994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18"/>
          <p:cNvSpPr txBox="1"/>
          <p:nvPr>
            <p:ph type="title"/>
          </p:nvPr>
        </p:nvSpPr>
        <p:spPr>
          <a:xfrm>
            <a:off x="630936" y="-21020"/>
            <a:ext cx="3429000" cy="1719072"/>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5400"/>
              <a:t>Clustering</a:t>
            </a:r>
            <a:endParaRPr/>
          </a:p>
        </p:txBody>
      </p:sp>
      <p:sp>
        <p:nvSpPr>
          <p:cNvPr id="394" name="Google Shape;394;p18"/>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fontScale="92500" lnSpcReduction="10000"/>
          </a:bodyPr>
          <a:lstStyle/>
          <a:p>
            <a:pPr indent="-342925" lvl="0" marL="342900" rtl="0" algn="l">
              <a:spcBef>
                <a:spcPts val="0"/>
              </a:spcBef>
              <a:spcAft>
                <a:spcPts val="0"/>
              </a:spcAft>
              <a:buSzPct val="80000"/>
              <a:buChar char="►"/>
            </a:pPr>
            <a:r>
              <a:rPr lang="en-US" sz="1900"/>
              <a:t>Within-Cluster Sum of Squares (WCSS) is used to find out best number of clusters for our data</a:t>
            </a:r>
            <a:endParaRPr sz="1900"/>
          </a:p>
          <a:p>
            <a:pPr indent="-342925" lvl="0" marL="342900" rtl="0" algn="l">
              <a:spcBef>
                <a:spcPts val="1000"/>
              </a:spcBef>
              <a:spcAft>
                <a:spcPts val="0"/>
              </a:spcAft>
              <a:buSzPct val="80000"/>
              <a:buChar char="►"/>
            </a:pPr>
            <a:r>
              <a:rPr lang="en-US" sz="1900"/>
              <a:t>Plotting Elbow Curve: to determine the best  no of cluster.</a:t>
            </a:r>
            <a:endParaRPr sz="1900"/>
          </a:p>
          <a:p>
            <a:pPr indent="-342925" lvl="0" marL="342900" rtl="0" algn="l">
              <a:spcBef>
                <a:spcPts val="1000"/>
              </a:spcBef>
              <a:spcAft>
                <a:spcPts val="0"/>
              </a:spcAft>
              <a:buSzPct val="80000"/>
              <a:buChar char="►"/>
            </a:pPr>
            <a:r>
              <a:rPr lang="en-US" sz="1900"/>
              <a:t>From the elbow curve obtained it is found out that 4 would be the best  no of clusters for our analysis</a:t>
            </a:r>
            <a:endParaRPr/>
          </a:p>
        </p:txBody>
      </p:sp>
      <p:pic>
        <p:nvPicPr>
          <p:cNvPr descr="A graph with a line&#10;&#10;Description automatically generated" id="395" name="Google Shape;395;p18"/>
          <p:cNvPicPr preferRelativeResize="0"/>
          <p:nvPr/>
        </p:nvPicPr>
        <p:blipFill rotWithShape="1">
          <a:blip r:embed="rId3">
            <a:alphaModFix/>
          </a:blip>
          <a:srcRect b="0" l="0" r="0" t="0"/>
          <a:stretch/>
        </p:blipFill>
        <p:spPr>
          <a:xfrm>
            <a:off x="4657344" y="2371724"/>
            <a:ext cx="6420231" cy="4193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sp>
        <p:nvSpPr>
          <p:cNvPr id="400" name="Google Shape;400;p19"/>
          <p:cNvSpPr txBox="1"/>
          <p:nvPr>
            <p:ph type="title"/>
          </p:nvPr>
        </p:nvSpPr>
        <p:spPr>
          <a:xfrm>
            <a:off x="715020" y="-10510"/>
            <a:ext cx="3429000" cy="1718512"/>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sz="5400"/>
              <a:t>Clustering</a:t>
            </a:r>
            <a:endParaRPr sz="5400"/>
          </a:p>
        </p:txBody>
      </p:sp>
      <p:sp>
        <p:nvSpPr>
          <p:cNvPr id="401" name="Google Shape;401;p19"/>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lang="en-US" sz="2200"/>
              <a:t>The Kmeans model is fit with No of clusters as 4, Coordinates of the cluster centers are found out.</a:t>
            </a:r>
            <a:endParaRPr sz="2200"/>
          </a:p>
          <a:p>
            <a:pPr indent="-342900" lvl="0" marL="342900" rtl="0" algn="l">
              <a:spcBef>
                <a:spcPts val="1000"/>
              </a:spcBef>
              <a:spcAft>
                <a:spcPts val="0"/>
              </a:spcAft>
              <a:buSzPct val="80000"/>
              <a:buChar char="►"/>
            </a:pPr>
            <a:r>
              <a:rPr lang="en-US" sz="2200"/>
              <a:t>A scatter plot is created with the data points colored according to their cluster labels.</a:t>
            </a:r>
            <a:endParaRPr/>
          </a:p>
          <a:p>
            <a:pPr indent="-342900" lvl="0" marL="342900" rtl="0" algn="l">
              <a:spcBef>
                <a:spcPts val="1000"/>
              </a:spcBef>
              <a:spcAft>
                <a:spcPts val="0"/>
              </a:spcAft>
              <a:buSzPct val="80000"/>
              <a:buChar char="►"/>
            </a:pPr>
            <a:r>
              <a:rPr lang="en-US" sz="2200"/>
              <a:t>The centroids of the clusters are plotted as red 'X' markers.</a:t>
            </a:r>
            <a:endParaRPr/>
          </a:p>
        </p:txBody>
      </p:sp>
      <p:pic>
        <p:nvPicPr>
          <p:cNvPr descr="A diagram of a cluster of dots&#10;&#10;Description automatically generated" id="402" name="Google Shape;402;p19"/>
          <p:cNvPicPr preferRelativeResize="0"/>
          <p:nvPr/>
        </p:nvPicPr>
        <p:blipFill rotWithShape="1">
          <a:blip r:embed="rId3">
            <a:alphaModFix/>
          </a:blip>
          <a:srcRect b="0" l="0" r="0" t="0"/>
          <a:stretch/>
        </p:blipFill>
        <p:spPr>
          <a:xfrm>
            <a:off x="4654295" y="476250"/>
            <a:ext cx="7337679" cy="589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2"/>
          <p:cNvSpPr txBox="1"/>
          <p:nvPr/>
        </p:nvSpPr>
        <p:spPr>
          <a:xfrm>
            <a:off x="585276" y="794793"/>
            <a:ext cx="4022745" cy="530789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2400">
                <a:solidFill>
                  <a:schemeClr val="dk1"/>
                </a:solidFill>
                <a:latin typeface="Century Gothic"/>
                <a:ea typeface="Century Gothic"/>
                <a:cs typeface="Century Gothic"/>
                <a:sym typeface="Century Gothic"/>
              </a:rPr>
              <a:t>Buisness Objective</a:t>
            </a:r>
            <a:endParaRPr sz="1800">
              <a:solidFill>
                <a:schemeClr val="dk1"/>
              </a:solidFill>
              <a:latin typeface="Century Gothic"/>
              <a:ea typeface="Century Gothic"/>
              <a:cs typeface="Century Gothic"/>
              <a:sym typeface="Century Gothic"/>
            </a:endParaRPr>
          </a:p>
          <a:p>
            <a:pPr indent="88900" lvl="0" marL="0" marR="0" rtl="0" algn="l">
              <a:lnSpc>
                <a:spcPct val="90000"/>
              </a:lnSpc>
              <a:spcBef>
                <a:spcPts val="60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The business objective of this project is to analyse the customer behaviour to know which product to market and modify for different segments of customers.</a:t>
            </a:r>
            <a:endParaRPr sz="1800">
              <a:solidFill>
                <a:schemeClr val="dk1"/>
              </a:solidFill>
              <a:latin typeface="Century Gothic"/>
              <a:ea typeface="Century Gothic"/>
              <a:cs typeface="Century Gothic"/>
              <a:sym typeface="Century Gothic"/>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Customer personality analysis helps a business to modify its product based on its target customers from different types of customer segments.</a:t>
            </a:r>
            <a:endParaRPr sz="1800">
              <a:solidFill>
                <a:schemeClr val="dk1"/>
              </a:solidFill>
              <a:latin typeface="Century Gothic"/>
              <a:ea typeface="Century Gothic"/>
              <a:cs typeface="Century Gothic"/>
              <a:sym typeface="Century Gothic"/>
            </a:endParaRPr>
          </a:p>
          <a:p>
            <a:pPr indent="114300" lvl="0" marL="0" marR="0" rtl="0" algn="l">
              <a:lnSpc>
                <a:spcPct val="90000"/>
              </a:lnSpc>
              <a:spcBef>
                <a:spcPts val="6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Finding the potential customers by analyzing the behavior of them is useful to understand the targeted customers. </a:t>
            </a:r>
            <a:endParaRPr sz="1800">
              <a:solidFill>
                <a:schemeClr val="dk1"/>
              </a:solidFill>
              <a:latin typeface="Century Gothic"/>
              <a:ea typeface="Century Gothic"/>
              <a:cs typeface="Century Gothic"/>
              <a:sym typeface="Century Gothic"/>
            </a:endParaRPr>
          </a:p>
          <a:p>
            <a:pPr indent="88900" lvl="0" marL="0" marR="0" rtl="0" algn="l">
              <a:lnSpc>
                <a:spcPct val="90000"/>
              </a:lnSpc>
              <a:spcBef>
                <a:spcPts val="600"/>
              </a:spcBef>
              <a:spcAft>
                <a:spcPts val="0"/>
              </a:spcAft>
              <a:buClr>
                <a:schemeClr val="dk1"/>
              </a:buClr>
              <a:buSzPts val="1400"/>
              <a:buFont typeface="Arial"/>
              <a:buNone/>
            </a:pPr>
            <a:r>
              <a:t/>
            </a:r>
            <a:endParaRPr sz="1400">
              <a:solidFill>
                <a:schemeClr val="dk1"/>
              </a:solidFill>
              <a:latin typeface="Century Gothic"/>
              <a:ea typeface="Century Gothic"/>
              <a:cs typeface="Century Gothic"/>
              <a:sym typeface="Century Gothic"/>
            </a:endParaRPr>
          </a:p>
        </p:txBody>
      </p:sp>
      <p:pic>
        <p:nvPicPr>
          <p:cNvPr descr="A group of people with arrows&#10;&#10;Description automatically generated" id="256" name="Google Shape;256;p2"/>
          <p:cNvPicPr preferRelativeResize="0"/>
          <p:nvPr/>
        </p:nvPicPr>
        <p:blipFill rotWithShape="1">
          <a:blip r:embed="rId3">
            <a:alphaModFix/>
          </a:blip>
          <a:srcRect b="0" l="0" r="0" t="0"/>
          <a:stretch/>
        </p:blipFill>
        <p:spPr>
          <a:xfrm>
            <a:off x="5445457" y="955732"/>
            <a:ext cx="6155141" cy="4970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 name="Shape 406"/>
        <p:cNvGrpSpPr/>
        <p:nvPr/>
      </p:nvGrpSpPr>
      <p:grpSpPr>
        <a:xfrm>
          <a:off x="0" y="0"/>
          <a:ext cx="0" cy="0"/>
          <a:chOff x="0" y="0"/>
          <a:chExt cx="0" cy="0"/>
        </a:xfrm>
      </p:grpSpPr>
      <p:sp>
        <p:nvSpPr>
          <p:cNvPr id="407" name="Google Shape;407;p20"/>
          <p:cNvSpPr txBox="1"/>
          <p:nvPr>
            <p:ph type="title"/>
          </p:nvPr>
        </p:nvSpPr>
        <p:spPr>
          <a:xfrm>
            <a:off x="1095374" y="753691"/>
            <a:ext cx="4854423" cy="83909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4000"/>
              <a:buFont typeface="Century Gothic"/>
              <a:buNone/>
            </a:pPr>
            <a:r>
              <a:rPr lang="en-US" sz="4000"/>
              <a:t>Clustering</a:t>
            </a:r>
            <a:endParaRPr sz="4000"/>
          </a:p>
        </p:txBody>
      </p:sp>
      <p:sp>
        <p:nvSpPr>
          <p:cNvPr id="408" name="Google Shape;408;p20"/>
          <p:cNvSpPr txBox="1"/>
          <p:nvPr>
            <p:ph idx="1" type="body"/>
          </p:nvPr>
        </p:nvSpPr>
        <p:spPr>
          <a:xfrm>
            <a:off x="858757" y="2155920"/>
            <a:ext cx="5606483" cy="4531835"/>
          </a:xfrm>
          <a:prstGeom prst="rect">
            <a:avLst/>
          </a:prstGeom>
          <a:noFill/>
          <a:ln>
            <a:noFill/>
          </a:ln>
        </p:spPr>
        <p:txBody>
          <a:bodyPr anchorCtr="0" anchor="ctr" bIns="45700" lIns="91425" spcFirstLastPara="1" rIns="91425" wrap="square" tIns="45700">
            <a:normAutofit fontScale="92500"/>
          </a:bodyPr>
          <a:lstStyle/>
          <a:p>
            <a:pPr indent="-342900" lvl="0" marL="342900" rtl="0" algn="l">
              <a:spcBef>
                <a:spcPts val="0"/>
              </a:spcBef>
              <a:spcAft>
                <a:spcPts val="0"/>
              </a:spcAft>
              <a:buSzPct val="80000"/>
              <a:buChar char="►"/>
            </a:pPr>
            <a:r>
              <a:rPr lang="en-US" sz="1600"/>
              <a:t>Silhouette score is calculated to measure of how similar an object is to its own cluster compared to other clusters. It ranges from -1 to 1, where a higher value indicates better separation between clusters.</a:t>
            </a:r>
            <a:endParaRPr sz="1600"/>
          </a:p>
          <a:p>
            <a:pPr indent="-342900" lvl="0" marL="342900" rtl="0" algn="l">
              <a:spcBef>
                <a:spcPts val="1000"/>
              </a:spcBef>
              <a:spcAft>
                <a:spcPts val="0"/>
              </a:spcAft>
              <a:buSzPct val="80000"/>
              <a:buChar char="►"/>
            </a:pPr>
            <a:r>
              <a:rPr lang="en-US" sz="1600"/>
              <a:t>SilhouetteVisualizer, visualizes the silhouette scores for each sample and the average silhouette score of all  samples. It helps evaluate the quality of clustering visually.</a:t>
            </a:r>
            <a:endParaRPr sz="1600"/>
          </a:p>
          <a:p>
            <a:pPr indent="0" lvl="0" marL="0" rtl="0" algn="l">
              <a:spcBef>
                <a:spcPts val="1000"/>
              </a:spcBef>
              <a:spcAft>
                <a:spcPts val="0"/>
              </a:spcAft>
              <a:buSzPct val="80000"/>
              <a:buNone/>
            </a:pPr>
            <a:r>
              <a:t/>
            </a:r>
            <a:endParaRPr sz="1600"/>
          </a:p>
          <a:p>
            <a:pPr indent="-342900" lvl="0" marL="342900" rtl="0" algn="l">
              <a:spcBef>
                <a:spcPts val="1000"/>
              </a:spcBef>
              <a:spcAft>
                <a:spcPts val="0"/>
              </a:spcAft>
              <a:buSzPct val="80000"/>
              <a:buChar char="►"/>
            </a:pPr>
            <a:r>
              <a:rPr lang="en-US" sz="1600"/>
              <a:t>A loop iterates through a range of cluster numbers from 4 to 9 to find out the optimum number of clusters. For each number of clusters, KMeans is applied to the data and silhouette score is calculated.</a:t>
            </a:r>
            <a:endParaRPr sz="1600"/>
          </a:p>
          <a:p>
            <a:pPr indent="-342900" lvl="0" marL="342900" rtl="0" algn="l">
              <a:spcBef>
                <a:spcPts val="1000"/>
              </a:spcBef>
              <a:spcAft>
                <a:spcPts val="0"/>
              </a:spcAft>
              <a:buSzPct val="80000"/>
              <a:buChar char="►"/>
            </a:pPr>
            <a:r>
              <a:rPr lang="en-US" sz="1600"/>
              <a:t>The silhouette scores are plotted against the number of clusters to determine the optimal number of clusters </a:t>
            </a:r>
            <a:endParaRPr sz="1600"/>
          </a:p>
        </p:txBody>
      </p:sp>
      <p:pic>
        <p:nvPicPr>
          <p:cNvPr id="409" name="Google Shape;409;p20"/>
          <p:cNvPicPr preferRelativeResize="0"/>
          <p:nvPr/>
        </p:nvPicPr>
        <p:blipFill rotWithShape="1">
          <a:blip r:embed="rId3">
            <a:alphaModFix/>
          </a:blip>
          <a:srcRect b="4413" l="0" r="0" t="1447"/>
          <a:stretch/>
        </p:blipFill>
        <p:spPr>
          <a:xfrm>
            <a:off x="7658636" y="756237"/>
            <a:ext cx="3656529" cy="2512847"/>
          </a:xfrm>
          <a:prstGeom prst="rect">
            <a:avLst/>
          </a:prstGeom>
          <a:noFill/>
          <a:ln>
            <a:noFill/>
          </a:ln>
        </p:spPr>
      </p:pic>
      <p:pic>
        <p:nvPicPr>
          <p:cNvPr descr="A graph with a line&#10;&#10;Description automatically generated" id="410" name="Google Shape;410;p20"/>
          <p:cNvPicPr preferRelativeResize="0"/>
          <p:nvPr/>
        </p:nvPicPr>
        <p:blipFill rotWithShape="1">
          <a:blip r:embed="rId4">
            <a:alphaModFix/>
          </a:blip>
          <a:srcRect b="1597" l="0" r="0" t="2446"/>
          <a:stretch/>
        </p:blipFill>
        <p:spPr>
          <a:xfrm>
            <a:off x="7640558" y="3588916"/>
            <a:ext cx="3692685" cy="25128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21"/>
          <p:cNvSpPr txBox="1"/>
          <p:nvPr>
            <p:ph type="title"/>
          </p:nvPr>
        </p:nvSpPr>
        <p:spPr>
          <a:xfrm>
            <a:off x="8153400" y="1128094"/>
            <a:ext cx="3434180" cy="141527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200"/>
              <a:buFont typeface="Century Gothic"/>
              <a:buNone/>
            </a:pPr>
            <a:r>
              <a:rPr lang="en-US" sz="3200"/>
              <a:t>Clustering</a:t>
            </a:r>
            <a:endParaRPr sz="3200"/>
          </a:p>
        </p:txBody>
      </p:sp>
      <p:sp>
        <p:nvSpPr>
          <p:cNvPr id="416" name="Google Shape;416;p21"/>
          <p:cNvSpPr txBox="1"/>
          <p:nvPr>
            <p:ph idx="1" type="body"/>
          </p:nvPr>
        </p:nvSpPr>
        <p:spPr>
          <a:xfrm>
            <a:off x="6826315" y="2370182"/>
            <a:ext cx="5026810" cy="399156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440"/>
              <a:buChar char="►"/>
            </a:pPr>
            <a:r>
              <a:rPr lang="en-US" sz="1800"/>
              <a:t>A scatter plot is created with 'Income' on the x-axis and 'Expenses' on the y-axis.</a:t>
            </a:r>
            <a:endParaRPr sz="1800"/>
          </a:p>
          <a:p>
            <a:pPr indent="-342900" lvl="0" marL="342900" rtl="0" algn="l">
              <a:spcBef>
                <a:spcPts val="1000"/>
              </a:spcBef>
              <a:spcAft>
                <a:spcPts val="0"/>
              </a:spcAft>
              <a:buSzPts val="1440"/>
              <a:buChar char="►"/>
            </a:pPr>
            <a:r>
              <a:rPr lang="en-US" sz="1800"/>
              <a:t>Data points are colored according to their cluster labels, and different colors represent different clusters.</a:t>
            </a:r>
            <a:endParaRPr/>
          </a:p>
          <a:p>
            <a:pPr indent="0" lvl="0" marL="0" rtl="0" algn="l">
              <a:spcBef>
                <a:spcPts val="1000"/>
              </a:spcBef>
              <a:spcAft>
                <a:spcPts val="0"/>
              </a:spcAft>
              <a:buSzPts val="1440"/>
              <a:buNone/>
            </a:pPr>
            <a:r>
              <a:rPr lang="en-US" sz="1800"/>
              <a:t>Income vs spending plot shows the clusters pattern</a:t>
            </a:r>
            <a:endParaRPr sz="1800"/>
          </a:p>
          <a:p>
            <a:pPr indent="-285750" lvl="0" marL="285750" rtl="0" algn="l">
              <a:spcBef>
                <a:spcPts val="1000"/>
              </a:spcBef>
              <a:spcAft>
                <a:spcPts val="0"/>
              </a:spcAft>
              <a:buSzPts val="1280"/>
              <a:buChar char="►"/>
            </a:pPr>
            <a:r>
              <a:rPr lang="en-US" sz="1600"/>
              <a:t>group 0: low spending &amp; average income</a:t>
            </a:r>
            <a:endParaRPr sz="1600"/>
          </a:p>
          <a:p>
            <a:pPr indent="-285750" lvl="0" marL="285750" rtl="0" algn="l">
              <a:spcBef>
                <a:spcPts val="1000"/>
              </a:spcBef>
              <a:spcAft>
                <a:spcPts val="0"/>
              </a:spcAft>
              <a:buSzPts val="1280"/>
              <a:buChar char="►"/>
            </a:pPr>
            <a:r>
              <a:rPr lang="en-US" sz="1600"/>
              <a:t>group 1: high spending &amp; average income</a:t>
            </a:r>
            <a:endParaRPr sz="1600"/>
          </a:p>
          <a:p>
            <a:pPr indent="-285750" lvl="0" marL="285750" rtl="0" algn="l">
              <a:spcBef>
                <a:spcPts val="1000"/>
              </a:spcBef>
              <a:spcAft>
                <a:spcPts val="0"/>
              </a:spcAft>
              <a:buSzPts val="1280"/>
              <a:buChar char="►"/>
            </a:pPr>
            <a:r>
              <a:rPr lang="en-US" sz="1600"/>
              <a:t>group 2: low spending &amp; low income</a:t>
            </a:r>
            <a:endParaRPr sz="1600"/>
          </a:p>
          <a:p>
            <a:pPr indent="-285750" lvl="0" marL="285750" rtl="0" algn="l">
              <a:spcBef>
                <a:spcPts val="1000"/>
              </a:spcBef>
              <a:spcAft>
                <a:spcPts val="0"/>
              </a:spcAft>
              <a:buSzPts val="1280"/>
              <a:buChar char="►"/>
            </a:pPr>
            <a:r>
              <a:rPr lang="en-US" sz="1600"/>
              <a:t>group 3: high spending &amp; high income</a:t>
            </a:r>
            <a:endParaRPr sz="1600"/>
          </a:p>
          <a:p>
            <a:pPr indent="-214630" lvl="0" marL="285750" rtl="0" algn="l">
              <a:spcBef>
                <a:spcPts val="1000"/>
              </a:spcBef>
              <a:spcAft>
                <a:spcPts val="0"/>
              </a:spcAft>
              <a:buSzPts val="1120"/>
              <a:buNone/>
            </a:pPr>
            <a:r>
              <a:t/>
            </a:r>
            <a:endParaRPr sz="1400"/>
          </a:p>
          <a:p>
            <a:pPr indent="-271780" lvl="0" marL="342900" rtl="0" algn="l">
              <a:spcBef>
                <a:spcPts val="1000"/>
              </a:spcBef>
              <a:spcAft>
                <a:spcPts val="0"/>
              </a:spcAft>
              <a:buSzPts val="1120"/>
              <a:buNone/>
            </a:pPr>
            <a:r>
              <a:t/>
            </a:r>
            <a:endParaRPr sz="1400"/>
          </a:p>
        </p:txBody>
      </p:sp>
      <p:pic>
        <p:nvPicPr>
          <p:cNvPr descr="A graph with many colored dots&#10;&#10;Description automatically generated" id="417" name="Google Shape;417;p21"/>
          <p:cNvPicPr preferRelativeResize="0"/>
          <p:nvPr/>
        </p:nvPicPr>
        <p:blipFill rotWithShape="1">
          <a:blip r:embed="rId3">
            <a:alphaModFix/>
          </a:blip>
          <a:srcRect b="0" l="0" r="0" t="0"/>
          <a:stretch/>
        </p:blipFill>
        <p:spPr>
          <a:xfrm>
            <a:off x="171450" y="447675"/>
            <a:ext cx="6654865" cy="5724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23"/>
          <p:cNvSpPr txBox="1"/>
          <p:nvPr>
            <p:ph type="title"/>
          </p:nvPr>
        </p:nvSpPr>
        <p:spPr>
          <a:xfrm>
            <a:off x="866776" y="0"/>
            <a:ext cx="3981854" cy="221651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3600"/>
              <a:buFont typeface="Century Gothic"/>
              <a:buNone/>
            </a:pPr>
            <a:r>
              <a:rPr lang="en-US"/>
              <a:t>Splitting the data</a:t>
            </a:r>
            <a:endParaRPr/>
          </a:p>
        </p:txBody>
      </p:sp>
      <p:pic>
        <p:nvPicPr>
          <p:cNvPr descr="A screenshot of a computer&#10;&#10;Description automatically generated" id="423" name="Google Shape;423;p23"/>
          <p:cNvPicPr preferRelativeResize="0"/>
          <p:nvPr/>
        </p:nvPicPr>
        <p:blipFill rotWithShape="1">
          <a:blip r:embed="rId3">
            <a:alphaModFix/>
          </a:blip>
          <a:srcRect b="0" l="0" r="0" t="0"/>
          <a:stretch/>
        </p:blipFill>
        <p:spPr>
          <a:xfrm>
            <a:off x="583714" y="3061080"/>
            <a:ext cx="10872172" cy="2473419"/>
          </a:xfrm>
          <a:custGeom>
            <a:rect b="b" l="l" r="r" t="t"/>
            <a:pathLst>
              <a:path extrusionOk="0" h="2957472" w="10580201">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 name="Shape 427"/>
        <p:cNvGrpSpPr/>
        <p:nvPr/>
      </p:nvGrpSpPr>
      <p:grpSpPr>
        <a:xfrm>
          <a:off x="0" y="0"/>
          <a:ext cx="0" cy="0"/>
          <a:chOff x="0" y="0"/>
          <a:chExt cx="0" cy="0"/>
        </a:xfrm>
      </p:grpSpPr>
      <p:sp>
        <p:nvSpPr>
          <p:cNvPr id="428" name="Google Shape;428;p24"/>
          <p:cNvSpPr txBox="1"/>
          <p:nvPr>
            <p:ph type="title"/>
          </p:nvPr>
        </p:nvSpPr>
        <p:spPr>
          <a:xfrm>
            <a:off x="1030986" y="533257"/>
            <a:ext cx="6798564" cy="146304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4800"/>
              <a:buFont typeface="Century Gothic"/>
              <a:buNone/>
            </a:pPr>
            <a:r>
              <a:rPr lang="en-US" sz="4800">
                <a:solidFill>
                  <a:srgbClr val="FFFFFF"/>
                </a:solidFill>
              </a:rPr>
              <a:t>Train and Test result</a:t>
            </a:r>
            <a:endParaRPr sz="4800">
              <a:solidFill>
                <a:srgbClr val="FFFFFF"/>
              </a:solidFill>
            </a:endParaRPr>
          </a:p>
        </p:txBody>
      </p:sp>
      <p:pic>
        <p:nvPicPr>
          <p:cNvPr descr="A screenshot of a computer program&#10;&#10;Description automatically generated" id="429" name="Google Shape;429;p24"/>
          <p:cNvPicPr preferRelativeResize="0"/>
          <p:nvPr/>
        </p:nvPicPr>
        <p:blipFill rotWithShape="1">
          <a:blip r:embed="rId3">
            <a:alphaModFix/>
          </a:blip>
          <a:srcRect b="0" l="0" r="0" t="0"/>
          <a:stretch/>
        </p:blipFill>
        <p:spPr>
          <a:xfrm>
            <a:off x="637032" y="3000215"/>
            <a:ext cx="10917936" cy="25930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25"/>
          <p:cNvSpPr txBox="1"/>
          <p:nvPr>
            <p:ph type="title"/>
          </p:nvPr>
        </p:nvSpPr>
        <p:spPr>
          <a:xfrm>
            <a:off x="781049" y="0"/>
            <a:ext cx="7620001" cy="254725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Century Gothic"/>
              <a:buNone/>
            </a:pPr>
            <a:r>
              <a:rPr lang="en-US" sz="3600">
                <a:solidFill>
                  <a:srgbClr val="FFFFFF"/>
                </a:solidFill>
                <a:latin typeface="Century Gothic"/>
                <a:ea typeface="Century Gothic"/>
                <a:cs typeface="Century Gothic"/>
                <a:sym typeface="Century Gothic"/>
              </a:rPr>
              <a:t>Logistic Regression model</a:t>
            </a:r>
            <a:endParaRPr/>
          </a:p>
        </p:txBody>
      </p:sp>
      <p:pic>
        <p:nvPicPr>
          <p:cNvPr descr="A screenshot of a computer&#10;&#10;Description automatically generated" id="435" name="Google Shape;435;p25"/>
          <p:cNvPicPr preferRelativeResize="0"/>
          <p:nvPr>
            <p:ph idx="1" type="body"/>
          </p:nvPr>
        </p:nvPicPr>
        <p:blipFill rotWithShape="1">
          <a:blip r:embed="rId3">
            <a:alphaModFix/>
          </a:blip>
          <a:srcRect b="0" l="0" r="0" t="0"/>
          <a:stretch/>
        </p:blipFill>
        <p:spPr>
          <a:xfrm>
            <a:off x="2429813" y="2115493"/>
            <a:ext cx="6780700" cy="4390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26"/>
          <p:cNvSpPr txBox="1"/>
          <p:nvPr>
            <p:ph type="title"/>
          </p:nvPr>
        </p:nvSpPr>
        <p:spPr>
          <a:xfrm>
            <a:off x="6781798" y="998484"/>
            <a:ext cx="4953000" cy="189407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000"/>
              <a:buFont typeface="Century Gothic"/>
              <a:buNone/>
            </a:pPr>
            <a:r>
              <a:rPr lang="en-US" sz="4000"/>
              <a:t>KNN Model</a:t>
            </a:r>
            <a:endParaRPr sz="4000"/>
          </a:p>
        </p:txBody>
      </p:sp>
      <p:pic>
        <p:nvPicPr>
          <p:cNvPr descr="A screenshot of a computer" id="441" name="Google Shape;441;p26"/>
          <p:cNvPicPr preferRelativeResize="0"/>
          <p:nvPr/>
        </p:nvPicPr>
        <p:blipFill rotWithShape="1">
          <a:blip r:embed="rId3">
            <a:alphaModFix/>
          </a:blip>
          <a:srcRect b="0" l="0" r="0" t="0"/>
          <a:stretch/>
        </p:blipFill>
        <p:spPr>
          <a:xfrm>
            <a:off x="457202" y="441091"/>
            <a:ext cx="5933419" cy="51119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27"/>
          <p:cNvSpPr txBox="1"/>
          <p:nvPr>
            <p:ph type="title"/>
          </p:nvPr>
        </p:nvSpPr>
        <p:spPr>
          <a:xfrm>
            <a:off x="8328214" y="1489364"/>
            <a:ext cx="3310215" cy="3136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FFFF"/>
              </a:buClr>
              <a:buSzPts val="3200"/>
              <a:buFont typeface="Century Gothic"/>
              <a:buNone/>
            </a:pPr>
            <a:r>
              <a:rPr lang="en-US" sz="3200">
                <a:solidFill>
                  <a:srgbClr val="FFFFFF"/>
                </a:solidFill>
              </a:rPr>
              <a:t>Decision Tree</a:t>
            </a:r>
            <a:endParaRPr/>
          </a:p>
        </p:txBody>
      </p:sp>
      <p:pic>
        <p:nvPicPr>
          <p:cNvPr descr="A screenshot of a computer&#10;&#10;Description automatically generated" id="447" name="Google Shape;447;p27"/>
          <p:cNvPicPr preferRelativeResize="0"/>
          <p:nvPr>
            <p:ph idx="1" type="body"/>
          </p:nvPr>
        </p:nvPicPr>
        <p:blipFill rotWithShape="1">
          <a:blip r:embed="rId3">
            <a:alphaModFix/>
          </a:blip>
          <a:srcRect b="2693" l="0" r="-1" t="2550"/>
          <a:stretch/>
        </p:blipFill>
        <p:spPr>
          <a:xfrm>
            <a:off x="0" y="-7172"/>
            <a:ext cx="7760508" cy="68723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p28"/>
          <p:cNvSpPr txBox="1"/>
          <p:nvPr>
            <p:ph type="title"/>
          </p:nvPr>
        </p:nvSpPr>
        <p:spPr>
          <a:xfrm>
            <a:off x="7105650" y="973668"/>
            <a:ext cx="2810717" cy="70696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FFFF"/>
              </a:buClr>
              <a:buSzPct val="100000"/>
              <a:buFont typeface="Century Gothic"/>
              <a:buNone/>
            </a:pPr>
            <a:r>
              <a:rPr lang="en-US" sz="4000">
                <a:solidFill>
                  <a:srgbClr val="FFFFFF"/>
                </a:solidFill>
                <a:latin typeface="Century Gothic"/>
                <a:ea typeface="Century Gothic"/>
                <a:cs typeface="Century Gothic"/>
                <a:sym typeface="Century Gothic"/>
              </a:rPr>
              <a:t>Random Forest</a:t>
            </a:r>
            <a:endParaRPr/>
          </a:p>
        </p:txBody>
      </p:sp>
      <p:pic>
        <p:nvPicPr>
          <p:cNvPr descr="A screenshot of a computer&#10;&#10;Description automatically generated" id="453" name="Google Shape;453;p28"/>
          <p:cNvPicPr preferRelativeResize="0"/>
          <p:nvPr>
            <p:ph idx="4294967295" type="body"/>
          </p:nvPr>
        </p:nvPicPr>
        <p:blipFill rotWithShape="1">
          <a:blip r:embed="rId3">
            <a:alphaModFix/>
          </a:blip>
          <a:srcRect b="0" l="0" r="0" t="0"/>
          <a:stretch/>
        </p:blipFill>
        <p:spPr>
          <a:xfrm>
            <a:off x="466724" y="447675"/>
            <a:ext cx="6276975" cy="606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p29"/>
          <p:cNvSpPr txBox="1"/>
          <p:nvPr>
            <p:ph type="title"/>
          </p:nvPr>
        </p:nvSpPr>
        <p:spPr>
          <a:xfrm>
            <a:off x="1154954" y="973668"/>
            <a:ext cx="8761413" cy="706964"/>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Century Gothic"/>
              <a:buNone/>
            </a:pPr>
            <a:r>
              <a:rPr lang="en-US" sz="5000">
                <a:solidFill>
                  <a:schemeClr val="lt1"/>
                </a:solidFill>
              </a:rPr>
              <a:t>Adaboost</a:t>
            </a:r>
            <a:endParaRPr/>
          </a:p>
        </p:txBody>
      </p:sp>
      <p:sp>
        <p:nvSpPr>
          <p:cNvPr id="459" name="Google Shape;459;p29"/>
          <p:cNvSpPr txBox="1"/>
          <p:nvPr>
            <p:ph idx="4294967295" type="body"/>
          </p:nvPr>
        </p:nvSpPr>
        <p:spPr>
          <a:xfrm>
            <a:off x="604846" y="3240088"/>
            <a:ext cx="4605338" cy="165576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sz="2000">
                <a:solidFill>
                  <a:schemeClr val="dk1"/>
                </a:solidFill>
              </a:rPr>
              <a:t>we can see.</a:t>
            </a:r>
            <a:endParaRPr/>
          </a:p>
          <a:p>
            <a:pPr indent="0" lvl="0" marL="0" rtl="0" algn="l">
              <a:spcBef>
                <a:spcPts val="1000"/>
              </a:spcBef>
              <a:spcAft>
                <a:spcPts val="0"/>
              </a:spcAft>
              <a:buSzPts val="1600"/>
              <a:buNone/>
            </a:pPr>
            <a:r>
              <a:rPr lang="en-US" sz="2000">
                <a:solidFill>
                  <a:schemeClr val="dk1"/>
                </a:solidFill>
              </a:rPr>
              <a:t>Which has less accuracy than any other model</a:t>
            </a:r>
            <a:endParaRPr/>
          </a:p>
        </p:txBody>
      </p:sp>
      <p:pic>
        <p:nvPicPr>
          <p:cNvPr descr="A screenshot of a computer&#10;&#10;Description automatically generated" id="460" name="Google Shape;460;p29"/>
          <p:cNvPicPr preferRelativeResize="0"/>
          <p:nvPr/>
        </p:nvPicPr>
        <p:blipFill rotWithShape="1">
          <a:blip r:embed="rId3">
            <a:alphaModFix/>
          </a:blip>
          <a:srcRect b="3144" l="0" r="-2" t="0"/>
          <a:stretch/>
        </p:blipFill>
        <p:spPr>
          <a:xfrm>
            <a:off x="5210184" y="447674"/>
            <a:ext cx="6419841" cy="54366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30"/>
          <p:cNvSpPr/>
          <p:nvPr>
            <p:ph idx="4294967295" type="title"/>
          </p:nvPr>
        </p:nvSpPr>
        <p:spPr>
          <a:xfrm>
            <a:off x="409575" y="1770063"/>
            <a:ext cx="2752725" cy="2708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2600"/>
              <a:buFont typeface="Century Gothic"/>
              <a:buNone/>
            </a:pPr>
            <a:r>
              <a:rPr lang="en-US" sz="2600">
                <a:solidFill>
                  <a:srgbClr val="FFFFFF"/>
                </a:solidFill>
                <a:latin typeface="Century Gothic"/>
                <a:ea typeface="Century Gothic"/>
                <a:cs typeface="Century Gothic"/>
                <a:sym typeface="Century Gothic"/>
              </a:rPr>
              <a:t>Model Validation</a:t>
            </a:r>
            <a:endParaRPr/>
          </a:p>
        </p:txBody>
      </p:sp>
      <p:pic>
        <p:nvPicPr>
          <p:cNvPr descr="A screenshot of a computer&#10;&#10;Description automatically generated" id="466" name="Google Shape;466;p30"/>
          <p:cNvPicPr preferRelativeResize="0"/>
          <p:nvPr>
            <p:ph idx="4294967295" type="body"/>
          </p:nvPr>
        </p:nvPicPr>
        <p:blipFill rotWithShape="1">
          <a:blip r:embed="rId3">
            <a:alphaModFix/>
          </a:blip>
          <a:srcRect b="0" l="0" r="0" t="0"/>
          <a:stretch/>
        </p:blipFill>
        <p:spPr>
          <a:xfrm>
            <a:off x="3805238" y="9525"/>
            <a:ext cx="8129587" cy="60531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pic>
        <p:nvPicPr>
          <p:cNvPr id="261" name="Google Shape;261;p3"/>
          <p:cNvPicPr preferRelativeResize="0"/>
          <p:nvPr/>
        </p:nvPicPr>
        <p:blipFill rotWithShape="1">
          <a:blip r:embed="rId3">
            <a:alphaModFix/>
          </a:blip>
          <a:srcRect b="-2" l="0" r="-2" t="19666"/>
          <a:stretch/>
        </p:blipFill>
        <p:spPr>
          <a:xfrm>
            <a:off x="-3047" y="10"/>
            <a:ext cx="12191999" cy="6857990"/>
          </a:xfrm>
          <a:prstGeom prst="rect">
            <a:avLst/>
          </a:prstGeom>
          <a:noFill/>
          <a:ln>
            <a:noFill/>
          </a:ln>
        </p:spPr>
      </p:pic>
      <p:sp>
        <p:nvSpPr>
          <p:cNvPr id="262" name="Google Shape;262;p3"/>
          <p:cNvSpPr txBox="1"/>
          <p:nvPr>
            <p:ph type="title"/>
          </p:nvPr>
        </p:nvSpPr>
        <p:spPr>
          <a:xfrm>
            <a:off x="1097280" y="325550"/>
            <a:ext cx="10058400" cy="3574778"/>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5200"/>
              <a:buFont typeface="Century Gothic"/>
              <a:buNone/>
            </a:pPr>
            <a:r>
              <a:rPr lang="en-US" sz="5200">
                <a:solidFill>
                  <a:srgbClr val="FFFFFF"/>
                </a:solidFill>
              </a:rPr>
              <a:t>STEPS INVOLVED</a:t>
            </a:r>
            <a:endParaRPr/>
          </a:p>
        </p:txBody>
      </p:sp>
      <p:grpSp>
        <p:nvGrpSpPr>
          <p:cNvPr id="263" name="Google Shape;263;p3"/>
          <p:cNvGrpSpPr/>
          <p:nvPr/>
        </p:nvGrpSpPr>
        <p:grpSpPr>
          <a:xfrm>
            <a:off x="1188216" y="1177731"/>
            <a:ext cx="2978728" cy="1466273"/>
            <a:chOff x="1188216" y="1177731"/>
            <a:chExt cx="2978728" cy="1466273"/>
          </a:xfrm>
        </p:grpSpPr>
        <p:sp>
          <p:nvSpPr>
            <p:cNvPr id="264" name="Google Shape;264;p3"/>
            <p:cNvSpPr/>
            <p:nvPr/>
          </p:nvSpPr>
          <p:spPr>
            <a:xfrm>
              <a:off x="1188216" y="1177731"/>
              <a:ext cx="2978728" cy="14662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5" name="Google Shape;265;p3"/>
            <p:cNvSpPr txBox="1"/>
            <p:nvPr/>
          </p:nvSpPr>
          <p:spPr>
            <a:xfrm>
              <a:off x="1390322" y="1550800"/>
              <a:ext cx="268013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entury Gothic"/>
                  <a:ea typeface="Century Gothic"/>
                  <a:cs typeface="Century Gothic"/>
                  <a:sym typeface="Century Gothic"/>
                </a:rPr>
                <a:t>EXPLORATORY DATA ANALYSIS</a:t>
              </a:r>
              <a:endParaRPr sz="1800">
                <a:solidFill>
                  <a:schemeClr val="dk1"/>
                </a:solidFill>
                <a:latin typeface="Century Gothic"/>
                <a:ea typeface="Century Gothic"/>
                <a:cs typeface="Century Gothic"/>
                <a:sym typeface="Century Gothic"/>
              </a:endParaRPr>
            </a:p>
          </p:txBody>
        </p:sp>
      </p:grpSp>
      <p:grpSp>
        <p:nvGrpSpPr>
          <p:cNvPr id="266" name="Google Shape;266;p3"/>
          <p:cNvGrpSpPr/>
          <p:nvPr/>
        </p:nvGrpSpPr>
        <p:grpSpPr>
          <a:xfrm>
            <a:off x="8087779" y="1177731"/>
            <a:ext cx="2978728" cy="1466273"/>
            <a:chOff x="1188216" y="1177731"/>
            <a:chExt cx="2978728" cy="1466273"/>
          </a:xfrm>
        </p:grpSpPr>
        <p:sp>
          <p:nvSpPr>
            <p:cNvPr id="267" name="Google Shape;267;p3"/>
            <p:cNvSpPr/>
            <p:nvPr/>
          </p:nvSpPr>
          <p:spPr>
            <a:xfrm>
              <a:off x="1188216" y="1177731"/>
              <a:ext cx="2978728" cy="1466273"/>
            </a:xfrm>
            <a:prstGeom prst="ellipse">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3"/>
            <p:cNvSpPr txBox="1"/>
            <p:nvPr/>
          </p:nvSpPr>
          <p:spPr>
            <a:xfrm>
              <a:off x="1418031" y="1717055"/>
              <a:ext cx="26801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entury Gothic"/>
                  <a:ea typeface="Century Gothic"/>
                  <a:cs typeface="Century Gothic"/>
                  <a:sym typeface="Century Gothic"/>
                </a:rPr>
                <a:t>MODEL BUILDING</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31"/>
          <p:cNvSpPr txBox="1"/>
          <p:nvPr>
            <p:ph type="title"/>
          </p:nvPr>
        </p:nvSpPr>
        <p:spPr>
          <a:xfrm>
            <a:off x="1155557" y="649674"/>
            <a:ext cx="4284420" cy="168714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600"/>
              <a:buFont typeface="Century Gothic"/>
              <a:buNone/>
            </a:pPr>
            <a:r>
              <a:rPr lang="en-US">
                <a:solidFill>
                  <a:schemeClr val="lt1"/>
                </a:solidFill>
              </a:rPr>
              <a:t>Comparing the all models</a:t>
            </a:r>
            <a:endParaRPr>
              <a:solidFill>
                <a:schemeClr val="lt1"/>
              </a:solidFill>
            </a:endParaRPr>
          </a:p>
        </p:txBody>
      </p:sp>
      <p:sp>
        <p:nvSpPr>
          <p:cNvPr id="472" name="Google Shape;472;p31"/>
          <p:cNvSpPr txBox="1"/>
          <p:nvPr>
            <p:ph idx="1" type="body"/>
          </p:nvPr>
        </p:nvSpPr>
        <p:spPr>
          <a:xfrm>
            <a:off x="6752022" y="533400"/>
            <a:ext cx="4293299" cy="10477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280"/>
              <a:buNone/>
            </a:pPr>
            <a:r>
              <a:rPr lang="en-US" sz="1600"/>
              <a:t> </a:t>
            </a:r>
            <a:endParaRPr/>
          </a:p>
        </p:txBody>
      </p:sp>
      <p:pic>
        <p:nvPicPr>
          <p:cNvPr descr="A screenshot of a computer&#10;&#10;Description automatically generated" id="473" name="Google Shape;473;p31"/>
          <p:cNvPicPr preferRelativeResize="0"/>
          <p:nvPr/>
        </p:nvPicPr>
        <p:blipFill rotWithShape="1">
          <a:blip r:embed="rId3">
            <a:alphaModFix/>
          </a:blip>
          <a:srcRect b="842" l="0" r="-2" t="0"/>
          <a:stretch/>
        </p:blipFill>
        <p:spPr>
          <a:xfrm>
            <a:off x="1155556" y="2631774"/>
            <a:ext cx="9889765" cy="357930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Conclusion</a:t>
            </a:r>
            <a:endParaRPr/>
          </a:p>
        </p:txBody>
      </p:sp>
      <p:pic>
        <p:nvPicPr>
          <p:cNvPr id="479" name="Google Shape;479;p32"/>
          <p:cNvPicPr preferRelativeResize="0"/>
          <p:nvPr>
            <p:ph idx="1" type="body"/>
          </p:nvPr>
        </p:nvPicPr>
        <p:blipFill rotWithShape="1">
          <a:blip r:embed="rId3">
            <a:alphaModFix/>
          </a:blip>
          <a:srcRect b="0" l="0" r="0" t="0"/>
          <a:stretch/>
        </p:blipFill>
        <p:spPr>
          <a:xfrm>
            <a:off x="1468596" y="2603500"/>
            <a:ext cx="8199120" cy="341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.py file</a:t>
            </a:r>
            <a:endParaRPr/>
          </a:p>
        </p:txBody>
      </p:sp>
      <p:pic>
        <p:nvPicPr>
          <p:cNvPr id="485" name="Google Shape;485;p33"/>
          <p:cNvPicPr preferRelativeResize="0"/>
          <p:nvPr>
            <p:ph idx="1" type="body"/>
          </p:nvPr>
        </p:nvPicPr>
        <p:blipFill rotWithShape="1">
          <a:blip r:embed="rId3">
            <a:alphaModFix/>
          </a:blip>
          <a:srcRect b="0" l="0" r="35086" t="0"/>
          <a:stretch/>
        </p:blipFill>
        <p:spPr>
          <a:xfrm>
            <a:off x="1397439" y="2459421"/>
            <a:ext cx="8639940" cy="39939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br>
              <a:rPr lang="en-US"/>
            </a:br>
            <a:endParaRPr/>
          </a:p>
        </p:txBody>
      </p:sp>
      <p:pic>
        <p:nvPicPr>
          <p:cNvPr id="491" name="Google Shape;491;p34"/>
          <p:cNvPicPr preferRelativeResize="0"/>
          <p:nvPr>
            <p:ph idx="1" type="body"/>
          </p:nvPr>
        </p:nvPicPr>
        <p:blipFill rotWithShape="1">
          <a:blip r:embed="rId3">
            <a:alphaModFix/>
          </a:blip>
          <a:srcRect b="0" l="0" r="4310" t="0"/>
          <a:stretch/>
        </p:blipFill>
        <p:spPr>
          <a:xfrm>
            <a:off x="472966" y="2375339"/>
            <a:ext cx="11193517" cy="43092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                    Deployment </a:t>
            </a:r>
            <a:endParaRPr/>
          </a:p>
        </p:txBody>
      </p:sp>
      <p:pic>
        <p:nvPicPr>
          <p:cNvPr id="497" name="Google Shape;497;p35"/>
          <p:cNvPicPr preferRelativeResize="0"/>
          <p:nvPr>
            <p:ph idx="1" type="body"/>
          </p:nvPr>
        </p:nvPicPr>
        <p:blipFill rotWithShape="1">
          <a:blip r:embed="rId3">
            <a:alphaModFix/>
          </a:blip>
          <a:srcRect b="47941" l="0" r="0" t="0"/>
          <a:stretch/>
        </p:blipFill>
        <p:spPr>
          <a:xfrm>
            <a:off x="320635" y="2603500"/>
            <a:ext cx="5450774" cy="3916052"/>
          </a:xfrm>
          <a:prstGeom prst="rect">
            <a:avLst/>
          </a:prstGeom>
          <a:noFill/>
          <a:ln>
            <a:noFill/>
          </a:ln>
        </p:spPr>
      </p:pic>
      <p:pic>
        <p:nvPicPr>
          <p:cNvPr id="498" name="Google Shape;498;p35"/>
          <p:cNvPicPr preferRelativeResize="0"/>
          <p:nvPr>
            <p:ph idx="2" type="body"/>
          </p:nvPr>
        </p:nvPicPr>
        <p:blipFill rotWithShape="1">
          <a:blip r:embed="rId3">
            <a:alphaModFix/>
          </a:blip>
          <a:srcRect b="0" l="0" r="0" t="50321"/>
          <a:stretch/>
        </p:blipFill>
        <p:spPr>
          <a:xfrm>
            <a:off x="5913912" y="2603499"/>
            <a:ext cx="5605153" cy="3916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               Challenges Faced </a:t>
            </a:r>
            <a:endParaRPr/>
          </a:p>
        </p:txBody>
      </p:sp>
      <p:sp>
        <p:nvSpPr>
          <p:cNvPr id="504" name="Google Shape;504;p36"/>
          <p:cNvSpPr txBox="1"/>
          <p:nvPr>
            <p:ph idx="1" type="body"/>
          </p:nvPr>
        </p:nvSpPr>
        <p:spPr>
          <a:xfrm>
            <a:off x="1154954" y="2603499"/>
            <a:ext cx="9376412" cy="3692197"/>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600"/>
              <a:buChar char="►"/>
            </a:pPr>
            <a:r>
              <a:rPr b="1" i="0" lang="en-US" sz="2000" u="sng">
                <a:solidFill>
                  <a:schemeClr val="dk1"/>
                </a:solidFill>
                <a:latin typeface="Arial"/>
                <a:ea typeface="Arial"/>
                <a:cs typeface="Arial"/>
                <a:sym typeface="Arial"/>
              </a:rPr>
              <a:t>Data analysis :</a:t>
            </a:r>
            <a:r>
              <a:rPr i="0" lang="en-US" sz="2000">
                <a:solidFill>
                  <a:schemeClr val="dk1"/>
                </a:solidFill>
                <a:latin typeface="Arial"/>
                <a:ea typeface="Arial"/>
                <a:cs typeface="Arial"/>
                <a:sym typeface="Arial"/>
              </a:rPr>
              <a:t> </a:t>
            </a:r>
            <a:r>
              <a:rPr i="0" lang="en-US">
                <a:solidFill>
                  <a:schemeClr val="dk1"/>
                </a:solidFill>
                <a:latin typeface="Arial"/>
                <a:ea typeface="Arial"/>
                <a:cs typeface="Arial"/>
                <a:sym typeface="Arial"/>
              </a:rPr>
              <a:t>One of the biggest challenging is data analysis is ensuring the quality of the data you are working with because data quality refers to the accuracy and relevance of the data for your specific purposes.</a:t>
            </a:r>
            <a:endParaRPr/>
          </a:p>
          <a:p>
            <a:pPr indent="-342900" lvl="0" marL="342900" rtl="0" algn="l">
              <a:spcBef>
                <a:spcPts val="1000"/>
              </a:spcBef>
              <a:spcAft>
                <a:spcPts val="0"/>
              </a:spcAft>
              <a:buSzPts val="1600"/>
              <a:buChar char="►"/>
            </a:pPr>
            <a:r>
              <a:rPr b="1" i="0" lang="en-US" sz="2000" u="sng">
                <a:solidFill>
                  <a:schemeClr val="dk1"/>
                </a:solidFill>
                <a:latin typeface="Arial"/>
                <a:ea typeface="Arial"/>
                <a:cs typeface="Arial"/>
                <a:sym typeface="Arial"/>
              </a:rPr>
              <a:t>Dealing with Outliers</a:t>
            </a:r>
            <a:r>
              <a:rPr b="0" i="0" lang="en-US" sz="2000" u="sng">
                <a:solidFill>
                  <a:schemeClr val="dk1"/>
                </a:solidFill>
                <a:latin typeface="Arial"/>
                <a:ea typeface="Arial"/>
                <a:cs typeface="Arial"/>
                <a:sym typeface="Arial"/>
              </a:rPr>
              <a:t>: </a:t>
            </a:r>
            <a:r>
              <a:rPr b="0" i="0" lang="en-US">
                <a:solidFill>
                  <a:schemeClr val="dk1"/>
                </a:solidFill>
                <a:latin typeface="Arial"/>
                <a:ea typeface="Arial"/>
                <a:cs typeface="Arial"/>
                <a:sym typeface="Arial"/>
              </a:rPr>
              <a:t>Outliers can significantly impact clustering results, especially in algorithms sensitive to them, such as K-means. Deciding whether to remove outliers or adjust the algorithm's sensitivity to them requires careful consideration.</a:t>
            </a:r>
            <a:endParaRPr/>
          </a:p>
          <a:p>
            <a:pPr indent="-342900" lvl="0" marL="342900" rtl="0" algn="l">
              <a:spcBef>
                <a:spcPts val="1000"/>
              </a:spcBef>
              <a:spcAft>
                <a:spcPts val="0"/>
              </a:spcAft>
              <a:buSzPts val="1600"/>
              <a:buChar char="►"/>
            </a:pPr>
            <a:r>
              <a:rPr b="1" i="0" lang="en-US" sz="2000" u="sng">
                <a:solidFill>
                  <a:schemeClr val="dk1"/>
                </a:solidFill>
                <a:latin typeface="Arial"/>
                <a:ea typeface="Arial"/>
                <a:cs typeface="Arial"/>
                <a:sym typeface="Arial"/>
              </a:rPr>
              <a:t>Handling Missing Data</a:t>
            </a:r>
            <a:r>
              <a:rPr b="0" i="0" lang="en-US" sz="2000" u="sng">
                <a:solidFill>
                  <a:schemeClr val="dk1"/>
                </a:solidFill>
                <a:latin typeface="Arial"/>
                <a:ea typeface="Arial"/>
                <a:cs typeface="Arial"/>
                <a:sym typeface="Arial"/>
              </a:rPr>
              <a:t>: </a:t>
            </a:r>
            <a:r>
              <a:rPr b="0" i="0" lang="en-US">
                <a:solidFill>
                  <a:schemeClr val="dk1"/>
                </a:solidFill>
                <a:latin typeface="Arial"/>
                <a:ea typeface="Arial"/>
                <a:cs typeface="Arial"/>
                <a:sym typeface="Arial"/>
              </a:rPr>
              <a:t>Many clustering algorithms cannot handle missing values, so dealing with missing data is a common challenge. Imputation techniques or algorithms that can handle missing values may be necessary.</a:t>
            </a:r>
            <a:endParaRPr b="1" i="0">
              <a:solidFill>
                <a:schemeClr val="dk1"/>
              </a:solidFill>
              <a:latin typeface="Arial"/>
              <a:ea typeface="Arial"/>
              <a:cs typeface="Arial"/>
              <a:sym typeface="Arial"/>
            </a:endParaRPr>
          </a:p>
          <a:p>
            <a:pPr indent="-342900" lvl="0" marL="342900" rtl="0" algn="l">
              <a:spcBef>
                <a:spcPts val="1000"/>
              </a:spcBef>
              <a:spcAft>
                <a:spcPts val="0"/>
              </a:spcAft>
              <a:buSzPts val="1600"/>
              <a:buChar char="►"/>
            </a:pPr>
            <a:r>
              <a:rPr b="1" i="0" lang="en-US" sz="2000" u="sng">
                <a:solidFill>
                  <a:schemeClr val="dk1"/>
                </a:solidFill>
                <a:latin typeface="Arial"/>
                <a:ea typeface="Arial"/>
                <a:cs typeface="Arial"/>
                <a:sym typeface="Arial"/>
              </a:rPr>
              <a:t>Determining the Number of Clusters</a:t>
            </a:r>
            <a:r>
              <a:rPr b="0" i="0" lang="en-US" sz="2000" u="sng">
                <a:solidFill>
                  <a:schemeClr val="dk1"/>
                </a:solidFill>
                <a:latin typeface="Arial"/>
                <a:ea typeface="Arial"/>
                <a:cs typeface="Arial"/>
                <a:sym typeface="Arial"/>
              </a:rPr>
              <a:t>: </a:t>
            </a:r>
            <a:r>
              <a:rPr b="0" i="0" lang="en-US">
                <a:solidFill>
                  <a:schemeClr val="dk1"/>
                </a:solidFill>
                <a:latin typeface="Arial"/>
                <a:ea typeface="Arial"/>
                <a:cs typeface="Arial"/>
                <a:sym typeface="Arial"/>
              </a:rPr>
              <a:t>Deciding on the optimal number of clusters can be subjective and challenging. Using techniques like the elbow method or silhouette analysis can help, but they may not always provide clear-cut answers.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              Challenges Faced </a:t>
            </a:r>
            <a:endParaRPr/>
          </a:p>
        </p:txBody>
      </p:sp>
      <p:sp>
        <p:nvSpPr>
          <p:cNvPr id="510" name="Google Shape;510;p37"/>
          <p:cNvSpPr txBox="1"/>
          <p:nvPr>
            <p:ph idx="1" type="body"/>
          </p:nvPr>
        </p:nvSpPr>
        <p:spPr>
          <a:xfrm>
            <a:off x="851338" y="2603500"/>
            <a:ext cx="9490841" cy="38603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i="0" lang="en-US" sz="2000" u="sng">
                <a:solidFill>
                  <a:schemeClr val="dk1"/>
                </a:solidFill>
                <a:latin typeface="Arial"/>
                <a:ea typeface="Arial"/>
                <a:cs typeface="Arial"/>
                <a:sym typeface="Arial"/>
              </a:rPr>
              <a:t>Handling High-Dimensional Data</a:t>
            </a:r>
            <a:r>
              <a:rPr b="0" i="0" lang="en-US" sz="2000" u="sng">
                <a:solidFill>
                  <a:schemeClr val="dk1"/>
                </a:solidFill>
                <a:latin typeface="Arial"/>
                <a:ea typeface="Arial"/>
                <a:cs typeface="Arial"/>
                <a:sym typeface="Arial"/>
              </a:rPr>
              <a:t>: </a:t>
            </a:r>
            <a:r>
              <a:rPr b="0" i="0" lang="en-US">
                <a:solidFill>
                  <a:schemeClr val="dk1"/>
                </a:solidFill>
                <a:latin typeface="Arial"/>
                <a:ea typeface="Arial"/>
                <a:cs typeface="Arial"/>
                <a:sym typeface="Arial"/>
              </a:rPr>
              <a:t>Clustering high-dimensional data can be challenging due to the curse of dimensionality. It may be necessary to perform dimensionality reduction techniques such as PCA (Principal Component Analysis) before clustering.</a:t>
            </a:r>
            <a:endParaRPr/>
          </a:p>
          <a:p>
            <a:pPr indent="-342900" lvl="0" marL="342900" rtl="0" algn="l">
              <a:spcBef>
                <a:spcPts val="1000"/>
              </a:spcBef>
              <a:spcAft>
                <a:spcPts val="0"/>
              </a:spcAft>
              <a:buSzPts val="1600"/>
              <a:buChar char="►"/>
            </a:pPr>
            <a:r>
              <a:rPr b="1" i="0" lang="en-US" sz="2000" u="sng">
                <a:solidFill>
                  <a:schemeClr val="dk1"/>
                </a:solidFill>
                <a:latin typeface="Arial"/>
                <a:ea typeface="Arial"/>
                <a:cs typeface="Arial"/>
                <a:sym typeface="Arial"/>
              </a:rPr>
              <a:t>Choosing the Right Algorithm</a:t>
            </a:r>
            <a:r>
              <a:rPr b="0" i="0" lang="en-US" sz="2000" u="sng">
                <a:solidFill>
                  <a:schemeClr val="dk1"/>
                </a:solidFill>
                <a:latin typeface="Arial"/>
                <a:ea typeface="Arial"/>
                <a:cs typeface="Arial"/>
                <a:sym typeface="Arial"/>
              </a:rPr>
              <a:t>: </a:t>
            </a:r>
            <a:r>
              <a:rPr b="0" i="0" lang="en-US">
                <a:solidFill>
                  <a:schemeClr val="dk1"/>
                </a:solidFill>
                <a:latin typeface="Arial"/>
                <a:ea typeface="Arial"/>
                <a:cs typeface="Arial"/>
                <a:sym typeface="Arial"/>
              </a:rPr>
              <a:t>Selecting the appropriate clustering algorithm for your dataset can be challenging. Different algorithms have different assumptions and may perform better or worse depending on the nature of the data and the desired outcome. Further more we utilized various method and tools such as cluster analysis decision tree, KNN logistics regression  Ada boost and Random forest and this are beneficial in this process.</a:t>
            </a:r>
            <a:endParaRPr/>
          </a:p>
          <a:p>
            <a:pPr indent="-342900" lvl="0" marL="342900" rtl="0" algn="l">
              <a:spcBef>
                <a:spcPts val="1000"/>
              </a:spcBef>
              <a:spcAft>
                <a:spcPts val="0"/>
              </a:spcAft>
              <a:buSzPts val="1600"/>
              <a:buChar char="►"/>
            </a:pPr>
            <a:r>
              <a:rPr b="1" i="0" lang="en-US" sz="2000" u="sng">
                <a:solidFill>
                  <a:schemeClr val="dk1"/>
                </a:solidFill>
                <a:latin typeface="Arial"/>
                <a:ea typeface="Arial"/>
                <a:cs typeface="Arial"/>
                <a:sym typeface="Arial"/>
              </a:rPr>
              <a:t>Reproducibility</a:t>
            </a:r>
            <a:r>
              <a:rPr b="0" i="0" lang="en-US" sz="2000" u="sng">
                <a:solidFill>
                  <a:schemeClr val="dk1"/>
                </a:solidFill>
                <a:latin typeface="Arial"/>
                <a:ea typeface="Arial"/>
                <a:cs typeface="Arial"/>
                <a:sym typeface="Arial"/>
              </a:rPr>
              <a:t>: </a:t>
            </a:r>
            <a:r>
              <a:rPr b="0" i="0" lang="en-US">
                <a:solidFill>
                  <a:schemeClr val="dk1"/>
                </a:solidFill>
                <a:latin typeface="Arial"/>
                <a:ea typeface="Arial"/>
                <a:cs typeface="Arial"/>
                <a:sym typeface="Arial"/>
              </a:rPr>
              <a:t>Ensuring that clustering results are reproducible can be challenging due to the randomness inherent in some algorithms, such as K-means. Setting random seeds and documenting the process can help ensure reproducibility.</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8"/>
          <p:cNvSpPr txBox="1"/>
          <p:nvPr>
            <p:ph type="title"/>
          </p:nvPr>
        </p:nvSpPr>
        <p:spPr>
          <a:xfrm>
            <a:off x="1449243" y="1965435"/>
            <a:ext cx="8825660" cy="113467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b="1" lang="en-US" sz="5400"/>
              <a:t>             Thank you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4"/>
          <p:cNvSpPr txBox="1"/>
          <p:nvPr>
            <p:ph type="title"/>
          </p:nvPr>
        </p:nvSpPr>
        <p:spPr>
          <a:xfrm>
            <a:off x="762001" y="809297"/>
            <a:ext cx="9863958" cy="323826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200"/>
              <a:buFont typeface="Century Gothic"/>
              <a:buNone/>
            </a:pPr>
            <a:r>
              <a:rPr lang="en-US" sz="3200"/>
              <a:t>STEPS INVOLVED IN EXPLORATORY DATA ANALYSIS</a:t>
            </a:r>
            <a:endParaRPr/>
          </a:p>
        </p:txBody>
      </p:sp>
      <p:sp>
        <p:nvSpPr>
          <p:cNvPr id="274" name="Google Shape;274;p4"/>
          <p:cNvSpPr txBox="1"/>
          <p:nvPr>
            <p:ph idx="1" type="body"/>
          </p:nvPr>
        </p:nvSpPr>
        <p:spPr>
          <a:xfrm>
            <a:off x="2186153" y="2690648"/>
            <a:ext cx="9075632" cy="349736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Font typeface="Arial"/>
              <a:buChar char="•"/>
            </a:pPr>
            <a:r>
              <a:rPr b="1" lang="en-US" sz="2000">
                <a:latin typeface="Microsoft JhengHei"/>
                <a:ea typeface="Microsoft JhengHei"/>
                <a:cs typeface="Microsoft JhengHei"/>
                <a:sym typeface="Microsoft JhengHei"/>
              </a:rPr>
              <a:t>Data Collection</a:t>
            </a:r>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Importing necessary libraries</a:t>
            </a:r>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Data Exploration</a:t>
            </a:r>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Statistical Analysis</a:t>
            </a:r>
            <a:endParaRPr b="1" sz="2000">
              <a:latin typeface="Calibri"/>
              <a:ea typeface="Calibri"/>
              <a:cs typeface="Calibri"/>
              <a:sym typeface="Calibri"/>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Data Cleaning</a:t>
            </a:r>
            <a:endParaRPr b="1" sz="2000">
              <a:latin typeface="Microsoft JhengHei"/>
              <a:ea typeface="Microsoft JhengHei"/>
              <a:cs typeface="Microsoft JhengHei"/>
              <a:sym typeface="Microsoft JhengHei"/>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Feature Engineering</a:t>
            </a:r>
            <a:endParaRPr b="1" sz="2000">
              <a:latin typeface="Microsoft JhengHei"/>
              <a:ea typeface="Microsoft JhengHei"/>
              <a:cs typeface="Microsoft JhengHei"/>
              <a:sym typeface="Microsoft JhengHei"/>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Univariate Analysis </a:t>
            </a:r>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Bivariate Analysis</a:t>
            </a:r>
            <a:endParaRPr b="1" sz="2000">
              <a:latin typeface="Microsoft JhengHei"/>
              <a:ea typeface="Microsoft JhengHei"/>
              <a:cs typeface="Microsoft JhengHei"/>
              <a:sym typeface="Microsoft JhengHei"/>
            </a:endParaRPr>
          </a:p>
          <a:p>
            <a:pPr indent="-342900" lvl="0" marL="342900" rtl="0" algn="l">
              <a:spcBef>
                <a:spcPts val="1000"/>
              </a:spcBef>
              <a:spcAft>
                <a:spcPts val="0"/>
              </a:spcAft>
              <a:buSzPct val="80000"/>
              <a:buFont typeface="Arial"/>
              <a:buChar char="•"/>
            </a:pPr>
            <a:r>
              <a:rPr b="1" lang="en-US" sz="2000">
                <a:latin typeface="Microsoft JhengHei"/>
                <a:ea typeface="Microsoft JhengHei"/>
                <a:cs typeface="Microsoft JhengHei"/>
                <a:sym typeface="Microsoft JhengHei"/>
              </a:rPr>
              <a:t>Standardizing and Encoding the variables</a:t>
            </a:r>
            <a:endParaRPr b="1" sz="2000">
              <a:latin typeface="Microsoft JhengHei"/>
              <a:ea typeface="Microsoft JhengHei"/>
              <a:cs typeface="Microsoft JhengHei"/>
              <a:sym typeface="Microsoft JhengHei"/>
            </a:endParaRPr>
          </a:p>
          <a:p>
            <a:pPr indent="-248920" lvl="0" marL="342900" rtl="0" algn="l">
              <a:spcBef>
                <a:spcPts val="1000"/>
              </a:spcBef>
              <a:spcAft>
                <a:spcPts val="0"/>
              </a:spcAft>
              <a:buSzPct val="80000"/>
              <a:buFont typeface="Arial"/>
              <a:buNone/>
            </a:pPr>
            <a:r>
              <a:t/>
            </a:r>
            <a:endParaRPr sz="2000"/>
          </a:p>
          <a:p>
            <a:pPr indent="-248920" lvl="0" marL="342900" rtl="0" algn="l">
              <a:spcBef>
                <a:spcPts val="1000"/>
              </a:spcBef>
              <a:spcAft>
                <a:spcPts val="0"/>
              </a:spcAft>
              <a:buSzPct val="80000"/>
              <a:buFont typeface="Arial"/>
              <a:buNone/>
            </a:pPr>
            <a:r>
              <a:t/>
            </a:r>
            <a:endParaRPr sz="2000"/>
          </a:p>
          <a:p>
            <a:pPr indent="0" lvl="0" marL="0" rtl="0" algn="l">
              <a:spcBef>
                <a:spcPts val="1000"/>
              </a:spcBef>
              <a:spcAft>
                <a:spcPts val="0"/>
              </a:spcAft>
              <a:buSzPct val="80000"/>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5"/>
          <p:cNvSpPr txBox="1"/>
          <p:nvPr>
            <p:ph type="title"/>
          </p:nvPr>
        </p:nvSpPr>
        <p:spPr>
          <a:xfrm>
            <a:off x="197067" y="117540"/>
            <a:ext cx="7349361" cy="222807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lt1"/>
              </a:buClr>
              <a:buSzPts val="2500"/>
              <a:buFont typeface="Arial"/>
              <a:buChar char="•"/>
            </a:pPr>
            <a:r>
              <a:rPr b="1" lang="en-US" sz="2500">
                <a:solidFill>
                  <a:schemeClr val="lt1"/>
                </a:solidFill>
                <a:latin typeface="Microsoft JhengHei"/>
                <a:ea typeface="Microsoft JhengHei"/>
                <a:cs typeface="Microsoft JhengHei"/>
                <a:sym typeface="Microsoft JhengHei"/>
              </a:rPr>
              <a:t>Data Collection​</a:t>
            </a:r>
            <a:endParaRPr b="1" sz="2500">
              <a:solidFill>
                <a:schemeClr val="lt1"/>
              </a:solidFill>
              <a:latin typeface="Microsoft JhengHei"/>
              <a:ea typeface="Microsoft JhengHei"/>
              <a:cs typeface="Microsoft JhengHei"/>
              <a:sym typeface="Microsoft JhengHei"/>
            </a:endParaRPr>
          </a:p>
          <a:p>
            <a:pPr indent="-342900" lvl="0" marL="342900" rtl="0" algn="l">
              <a:spcBef>
                <a:spcPts val="0"/>
              </a:spcBef>
              <a:spcAft>
                <a:spcPts val="0"/>
              </a:spcAft>
              <a:buClr>
                <a:schemeClr val="lt1"/>
              </a:buClr>
              <a:buSzPts val="2500"/>
              <a:buFont typeface="Arial"/>
              <a:buChar char="•"/>
            </a:pPr>
            <a:r>
              <a:rPr b="1" lang="en-US" sz="2500">
                <a:solidFill>
                  <a:schemeClr val="lt1"/>
                </a:solidFill>
                <a:latin typeface="Microsoft JhengHei"/>
                <a:ea typeface="Microsoft JhengHei"/>
                <a:cs typeface="Microsoft JhengHei"/>
                <a:sym typeface="Microsoft JhengHei"/>
              </a:rPr>
              <a:t>Importing necessary libraries​</a:t>
            </a:r>
            <a:endParaRPr/>
          </a:p>
          <a:p>
            <a:pPr indent="-342900" lvl="0" marL="342900" rtl="0" algn="l">
              <a:spcBef>
                <a:spcPts val="0"/>
              </a:spcBef>
              <a:spcAft>
                <a:spcPts val="0"/>
              </a:spcAft>
              <a:buClr>
                <a:schemeClr val="lt1"/>
              </a:buClr>
              <a:buSzPts val="2500"/>
              <a:buFont typeface="Arial"/>
              <a:buChar char="•"/>
            </a:pPr>
            <a:r>
              <a:rPr b="1" lang="en-US" sz="2500">
                <a:solidFill>
                  <a:schemeClr val="lt1"/>
                </a:solidFill>
                <a:latin typeface="Microsoft JhengHei"/>
                <a:ea typeface="Microsoft JhengHei"/>
                <a:cs typeface="Microsoft JhengHei"/>
                <a:sym typeface="Microsoft JhengHei"/>
              </a:rPr>
              <a:t>Data Exploration​ &amp; Statistical Analysis</a:t>
            </a:r>
            <a:endParaRPr/>
          </a:p>
        </p:txBody>
      </p:sp>
      <p:sp>
        <p:nvSpPr>
          <p:cNvPr id="280" name="Google Shape;280;p5"/>
          <p:cNvSpPr txBox="1"/>
          <p:nvPr>
            <p:ph idx="1" type="body"/>
          </p:nvPr>
        </p:nvSpPr>
        <p:spPr>
          <a:xfrm>
            <a:off x="838201" y="2962279"/>
            <a:ext cx="3799425" cy="3143241"/>
          </a:xfrm>
          <a:prstGeom prst="rect">
            <a:avLst/>
          </a:prstGeom>
          <a:noFill/>
          <a:ln>
            <a:noFill/>
          </a:ln>
        </p:spPr>
        <p:txBody>
          <a:bodyPr anchorCtr="0" anchor="t" bIns="45700" lIns="91425" spcFirstLastPara="1" rIns="91425" wrap="square" tIns="45700">
            <a:normAutofit fontScale="92500" lnSpcReduction="20000"/>
          </a:bodyPr>
          <a:lstStyle/>
          <a:p>
            <a:pPr indent="-342925" lvl="0" marL="342900" rtl="0" algn="l">
              <a:spcBef>
                <a:spcPts val="0"/>
              </a:spcBef>
              <a:spcAft>
                <a:spcPts val="0"/>
              </a:spcAft>
              <a:buSzPct val="80000"/>
              <a:buChar char="►"/>
            </a:pPr>
            <a:r>
              <a:rPr lang="en-US" sz="1900"/>
              <a:t>Data  is being collected from the marketing_campaign1.xlsx</a:t>
            </a:r>
            <a:endParaRPr/>
          </a:p>
          <a:p>
            <a:pPr indent="-342925" lvl="0" marL="342900" rtl="0" algn="l">
              <a:spcBef>
                <a:spcPts val="1000"/>
              </a:spcBef>
              <a:spcAft>
                <a:spcPts val="0"/>
              </a:spcAft>
              <a:buSzPct val="80000"/>
              <a:buChar char="►"/>
            </a:pPr>
            <a:r>
              <a:rPr lang="en-US" sz="1900"/>
              <a:t>Necessary libraries for data manipulation, analysis, visualization, computation etc.</a:t>
            </a:r>
            <a:endParaRPr sz="1900"/>
          </a:p>
          <a:p>
            <a:pPr indent="-342925" lvl="0" marL="342900" rtl="0" algn="l">
              <a:spcBef>
                <a:spcPts val="1000"/>
              </a:spcBef>
              <a:spcAft>
                <a:spcPts val="0"/>
              </a:spcAft>
              <a:buSzPct val="80000"/>
              <a:buChar char="►"/>
            </a:pPr>
            <a:r>
              <a:rPr lang="en-US" sz="1900"/>
              <a:t>Data Exploration and statistical analysis process involves process like checking for outliers , missing values, duplicate values etc</a:t>
            </a:r>
            <a:endParaRPr/>
          </a:p>
          <a:p>
            <a:pPr indent="-253644" lvl="0" marL="342900" rtl="0" algn="l">
              <a:spcBef>
                <a:spcPts val="1000"/>
              </a:spcBef>
              <a:spcAft>
                <a:spcPts val="0"/>
              </a:spcAft>
              <a:buSzPct val="80000"/>
              <a:buNone/>
            </a:pPr>
            <a:r>
              <a:t/>
            </a:r>
            <a:endParaRPr sz="1900"/>
          </a:p>
          <a:p>
            <a:pPr indent="-253644" lvl="0" marL="342900" rtl="0" algn="l">
              <a:spcBef>
                <a:spcPts val="1000"/>
              </a:spcBef>
              <a:spcAft>
                <a:spcPts val="0"/>
              </a:spcAft>
              <a:buSzPct val="80000"/>
              <a:buNone/>
            </a:pPr>
            <a:r>
              <a:t/>
            </a:r>
            <a:endParaRPr sz="1900"/>
          </a:p>
        </p:txBody>
      </p:sp>
      <p:pic>
        <p:nvPicPr>
          <p:cNvPr descr="Desk with productivity items" id="281" name="Google Shape;281;p5"/>
          <p:cNvPicPr preferRelativeResize="0"/>
          <p:nvPr/>
        </p:nvPicPr>
        <p:blipFill rotWithShape="1">
          <a:blip r:embed="rId3">
            <a:alphaModFix/>
          </a:blip>
          <a:srcRect b="-3" l="23294" r="6906" t="0"/>
          <a:stretch/>
        </p:blipFill>
        <p:spPr>
          <a:xfrm>
            <a:off x="6968359" y="0"/>
            <a:ext cx="5223641"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b="1" lang="en-US" sz="4000"/>
              <a:t>Data Cleaning &amp; Feature Engineering</a:t>
            </a:r>
            <a:endParaRPr sz="4000"/>
          </a:p>
        </p:txBody>
      </p:sp>
      <p:sp>
        <p:nvSpPr>
          <p:cNvPr id="287" name="Google Shape;287;p6"/>
          <p:cNvSpPr txBox="1"/>
          <p:nvPr>
            <p:ph idx="1" type="body"/>
          </p:nvPr>
        </p:nvSpPr>
        <p:spPr>
          <a:xfrm>
            <a:off x="838200" y="2490952"/>
            <a:ext cx="10515600" cy="4099034"/>
          </a:xfrm>
          <a:prstGeom prst="rect">
            <a:avLst/>
          </a:prstGeom>
          <a:noFill/>
          <a:ln>
            <a:noFill/>
          </a:ln>
        </p:spPr>
        <p:txBody>
          <a:bodyPr anchorCtr="0" anchor="t" bIns="45700" lIns="91425" spcFirstLastPara="1" rIns="91425" wrap="square" tIns="45700">
            <a:normAutofit fontScale="92500" lnSpcReduction="20000"/>
          </a:bodyPr>
          <a:lstStyle/>
          <a:p>
            <a:pPr indent="-342925" lvl="0" marL="342900" rtl="0" algn="l">
              <a:spcBef>
                <a:spcPts val="0"/>
              </a:spcBef>
              <a:spcAft>
                <a:spcPts val="0"/>
              </a:spcAft>
              <a:buSzPct val="80000"/>
              <a:buChar char="►"/>
            </a:pPr>
            <a:r>
              <a:rPr b="1" lang="en-US" sz="1500"/>
              <a:t>Since Z_CostContact &amp; Z_Revenue are constant values we have droped these for further analysis.</a:t>
            </a:r>
            <a:endParaRPr sz="1500"/>
          </a:p>
          <a:p>
            <a:pPr indent="-342925" lvl="0" marL="342900" rtl="0" algn="l">
              <a:spcBef>
                <a:spcPts val="1000"/>
              </a:spcBef>
              <a:spcAft>
                <a:spcPts val="0"/>
              </a:spcAft>
              <a:buSzPct val="80000"/>
              <a:buChar char="►"/>
            </a:pPr>
            <a:r>
              <a:rPr b="1" lang="en-US" sz="1500"/>
              <a:t>The missing values in income are being grouped based on their level of education and is being replaced by its median.</a:t>
            </a:r>
            <a:endParaRPr sz="1500"/>
          </a:p>
          <a:p>
            <a:pPr indent="-342925" lvl="0" marL="342900" rtl="0" algn="l">
              <a:spcBef>
                <a:spcPts val="1000"/>
              </a:spcBef>
              <a:spcAft>
                <a:spcPts val="0"/>
              </a:spcAft>
              <a:buSzPct val="80000"/>
              <a:buChar char="►"/>
            </a:pPr>
            <a:r>
              <a:rPr b="1" lang="en-US" sz="1500"/>
              <a:t>Reducing features based on expense by grouping MntWines, MntFruits, MntMeatProducts, MntFishProducts, MntSweetProducts, MntGoldProds together</a:t>
            </a:r>
            <a:endParaRPr b="1" sz="1500"/>
          </a:p>
          <a:p>
            <a:pPr indent="-342925" lvl="0" marL="342900" rtl="0" algn="l">
              <a:spcBef>
                <a:spcPts val="1000"/>
              </a:spcBef>
              <a:spcAft>
                <a:spcPts val="0"/>
              </a:spcAft>
              <a:buSzPct val="80000"/>
              <a:buChar char="►"/>
            </a:pPr>
            <a:r>
              <a:rPr b="1" lang="en-US" sz="1500"/>
              <a:t>Reducing features based on No. Of Accepted campaigns.</a:t>
            </a:r>
            <a:endParaRPr b="1" sz="1500"/>
          </a:p>
          <a:p>
            <a:pPr indent="-342925" lvl="0" marL="342900" rtl="0" algn="l">
              <a:spcBef>
                <a:spcPts val="1000"/>
              </a:spcBef>
              <a:spcAft>
                <a:spcPts val="0"/>
              </a:spcAft>
              <a:buSzPct val="80000"/>
              <a:buChar char="►"/>
            </a:pPr>
            <a:r>
              <a:rPr b="1" lang="en-US" sz="1500"/>
              <a:t>Reducing features based on No. of purchases</a:t>
            </a:r>
            <a:endParaRPr sz="1500"/>
          </a:p>
          <a:p>
            <a:pPr indent="-342925" lvl="0" marL="342900" rtl="0" algn="l">
              <a:spcBef>
                <a:spcPts val="1000"/>
              </a:spcBef>
              <a:spcAft>
                <a:spcPts val="0"/>
              </a:spcAft>
              <a:buSzPct val="80000"/>
              <a:buChar char="►"/>
            </a:pPr>
            <a:r>
              <a:rPr b="1" lang="en-US" sz="1500"/>
              <a:t>Reducing features based on Education to Under-graduate, Post-graduate and PhD.</a:t>
            </a:r>
            <a:endParaRPr sz="1500"/>
          </a:p>
          <a:p>
            <a:pPr indent="-342925" lvl="0" marL="342900" rtl="0" algn="l">
              <a:spcBef>
                <a:spcPts val="1000"/>
              </a:spcBef>
              <a:spcAft>
                <a:spcPts val="0"/>
              </a:spcAft>
              <a:buSzPct val="80000"/>
              <a:buChar char="►"/>
            </a:pPr>
            <a:r>
              <a:rPr b="1" lang="en-US" sz="1500"/>
              <a:t>Age is found out from year of birth.</a:t>
            </a:r>
            <a:endParaRPr sz="1500"/>
          </a:p>
          <a:p>
            <a:pPr indent="-342925" lvl="0" marL="342900" rtl="0" algn="l">
              <a:spcBef>
                <a:spcPts val="1000"/>
              </a:spcBef>
              <a:spcAft>
                <a:spcPts val="0"/>
              </a:spcAft>
              <a:buSzPct val="80000"/>
              <a:buChar char="►"/>
            </a:pPr>
            <a:r>
              <a:rPr b="1" lang="en-US" sz="1500"/>
              <a:t>Reducing features based on Marital_Status to either alone or with a partner.</a:t>
            </a:r>
            <a:endParaRPr sz="1500"/>
          </a:p>
          <a:p>
            <a:pPr indent="-342925" lvl="0" marL="342900" rtl="0" algn="l">
              <a:spcBef>
                <a:spcPts val="1000"/>
              </a:spcBef>
              <a:spcAft>
                <a:spcPts val="0"/>
              </a:spcAft>
              <a:buSzPct val="80000"/>
              <a:buChar char="►"/>
            </a:pPr>
            <a:r>
              <a:rPr b="1" lang="en-US" sz="1500"/>
              <a:t>Reducing features based on No. of kids by adding up No. Of children and teens.</a:t>
            </a:r>
            <a:endParaRPr sz="1500"/>
          </a:p>
          <a:p>
            <a:pPr indent="-342925" lvl="0" marL="342900" rtl="0" algn="l">
              <a:spcBef>
                <a:spcPts val="1000"/>
              </a:spcBef>
              <a:spcAft>
                <a:spcPts val="0"/>
              </a:spcAft>
              <a:buSzPct val="80000"/>
              <a:buChar char="►"/>
            </a:pPr>
            <a:r>
              <a:rPr b="1" lang="en-US" sz="1500"/>
              <a:t>Reducing features based on family size based on marital status and No. of kids</a:t>
            </a:r>
            <a:endParaRPr b="1" sz="1500"/>
          </a:p>
          <a:p>
            <a:pPr indent="-342925" lvl="0" marL="342900" rtl="0" algn="l">
              <a:spcBef>
                <a:spcPts val="1000"/>
              </a:spcBef>
              <a:spcAft>
                <a:spcPts val="0"/>
              </a:spcAft>
              <a:buSzPct val="80000"/>
              <a:buChar char="►"/>
            </a:pPr>
            <a:r>
              <a:rPr b="1" lang="en-US" sz="1500"/>
              <a:t>Reducing features based on parenthood to either a parent or not a parent.</a:t>
            </a:r>
            <a:endParaRPr b="1" sz="1500"/>
          </a:p>
          <a:p>
            <a:pPr indent="-342925" lvl="0" marL="342900" rtl="0" algn="l">
              <a:spcBef>
                <a:spcPts val="1000"/>
              </a:spcBef>
              <a:spcAft>
                <a:spcPts val="0"/>
              </a:spcAft>
              <a:buSzPct val="80000"/>
              <a:buChar char="►"/>
            </a:pPr>
            <a:r>
              <a:rPr b="1" lang="en-US" sz="1500"/>
              <a:t>Dropping redundant columns</a:t>
            </a:r>
            <a:endParaRPr sz="1500"/>
          </a:p>
          <a:p>
            <a:pPr indent="-272440" lvl="0" marL="342900" rtl="0" algn="l">
              <a:spcBef>
                <a:spcPts val="1000"/>
              </a:spcBef>
              <a:spcAft>
                <a:spcPts val="0"/>
              </a:spcAft>
              <a:buSzPct val="80000"/>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7"/>
          <p:cNvSpPr txBox="1"/>
          <p:nvPr>
            <p:ph type="title"/>
          </p:nvPr>
        </p:nvSpPr>
        <p:spPr>
          <a:xfrm>
            <a:off x="784513" y="890386"/>
            <a:ext cx="4526972" cy="140247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3200"/>
              <a:buFont typeface="Century Gothic"/>
              <a:buNone/>
            </a:pPr>
            <a:r>
              <a:rPr lang="en-US" sz="3200"/>
              <a:t>UNIVARIATE ANALYSIS</a:t>
            </a:r>
            <a:endParaRPr/>
          </a:p>
        </p:txBody>
      </p:sp>
      <p:sp>
        <p:nvSpPr>
          <p:cNvPr id="293" name="Google Shape;293;p7"/>
          <p:cNvSpPr txBox="1"/>
          <p:nvPr>
            <p:ph idx="1" type="body"/>
          </p:nvPr>
        </p:nvSpPr>
        <p:spPr>
          <a:xfrm>
            <a:off x="762000" y="2551176"/>
            <a:ext cx="4526973" cy="3591207"/>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SzPct val="80000"/>
              <a:buNone/>
            </a:pPr>
            <a:r>
              <a:rPr lang="en-US" sz="2000"/>
              <a:t>Through visualization it is found that</a:t>
            </a:r>
            <a:endParaRPr/>
          </a:p>
          <a:p>
            <a:pPr indent="-285750" lvl="0" marL="285750" rtl="0" algn="l">
              <a:spcBef>
                <a:spcPts val="1000"/>
              </a:spcBef>
              <a:spcAft>
                <a:spcPts val="0"/>
              </a:spcAft>
              <a:buSzPct val="80000"/>
              <a:buChar char="►"/>
            </a:pPr>
            <a:r>
              <a:rPr lang="en-US" sz="2000"/>
              <a:t>Majority of customers are parents</a:t>
            </a:r>
            <a:endParaRPr/>
          </a:p>
          <a:p>
            <a:pPr indent="-285750" lvl="0" marL="285750" rtl="0" algn="l">
              <a:spcBef>
                <a:spcPts val="1000"/>
              </a:spcBef>
              <a:spcAft>
                <a:spcPts val="0"/>
              </a:spcAft>
              <a:buSzPct val="80000"/>
              <a:buChar char="►"/>
            </a:pPr>
            <a:r>
              <a:rPr lang="en-US" sz="2000"/>
              <a:t>No. Of customers who are alone is 1/3rd of the total customer count</a:t>
            </a:r>
            <a:endParaRPr/>
          </a:p>
          <a:p>
            <a:pPr indent="-285750" lvl="0" marL="285750" rtl="0" algn="l">
              <a:spcBef>
                <a:spcPts val="1000"/>
              </a:spcBef>
              <a:spcAft>
                <a:spcPts val="0"/>
              </a:spcAft>
              <a:buSzPct val="80000"/>
              <a:buChar char="►"/>
            </a:pPr>
            <a:r>
              <a:rPr lang="en-US" sz="2000"/>
              <a:t>Close to 50% of the customers are Graduate and remaining two quarters are of post graduate and PhD holders</a:t>
            </a:r>
            <a:endParaRPr/>
          </a:p>
          <a:p>
            <a:pPr indent="-285750" lvl="0" marL="285750" rtl="0" algn="l">
              <a:spcBef>
                <a:spcPts val="1000"/>
              </a:spcBef>
              <a:spcAft>
                <a:spcPts val="0"/>
              </a:spcAft>
              <a:buSzPct val="80000"/>
              <a:buChar char="►"/>
            </a:pPr>
            <a:r>
              <a:rPr lang="en-US" sz="2000"/>
              <a:t>It is also found that less than 1% of the customers have complains</a:t>
            </a:r>
            <a:endParaRPr/>
          </a:p>
        </p:txBody>
      </p:sp>
      <p:pic>
        <p:nvPicPr>
          <p:cNvPr descr="A blue circle with a orange line&#10;&#10;Description automatically generated" id="294" name="Google Shape;294;p7"/>
          <p:cNvPicPr preferRelativeResize="0"/>
          <p:nvPr/>
        </p:nvPicPr>
        <p:blipFill rotWithShape="1">
          <a:blip r:embed="rId3">
            <a:alphaModFix/>
          </a:blip>
          <a:srcRect b="6" l="3021" r="4633" t="0"/>
          <a:stretch/>
        </p:blipFill>
        <p:spPr>
          <a:xfrm>
            <a:off x="6096001" y="1"/>
            <a:ext cx="3048000" cy="3429000"/>
          </a:xfrm>
          <a:prstGeom prst="rect">
            <a:avLst/>
          </a:prstGeom>
          <a:noFill/>
          <a:ln>
            <a:noFill/>
          </a:ln>
        </p:spPr>
      </p:pic>
      <p:pic>
        <p:nvPicPr>
          <p:cNvPr descr="A pie chart with numbers and a blue and orange circle&#10;&#10;Description automatically generated" id="295" name="Google Shape;295;p7"/>
          <p:cNvPicPr preferRelativeResize="0"/>
          <p:nvPr/>
        </p:nvPicPr>
        <p:blipFill rotWithShape="1">
          <a:blip r:embed="rId4">
            <a:alphaModFix/>
          </a:blip>
          <a:srcRect b="-5" l="562" r="115" t="0"/>
          <a:stretch/>
        </p:blipFill>
        <p:spPr>
          <a:xfrm>
            <a:off x="9144000" y="10"/>
            <a:ext cx="3048000" cy="3428991"/>
          </a:xfrm>
          <a:prstGeom prst="rect">
            <a:avLst/>
          </a:prstGeom>
          <a:noFill/>
          <a:ln>
            <a:noFill/>
          </a:ln>
        </p:spPr>
      </p:pic>
      <p:pic>
        <p:nvPicPr>
          <p:cNvPr descr="A blue and orange pie chart&#10;&#10;Description automatically generated" id="296" name="Google Shape;296;p7"/>
          <p:cNvPicPr preferRelativeResize="0"/>
          <p:nvPr/>
        </p:nvPicPr>
        <p:blipFill rotWithShape="1">
          <a:blip r:embed="rId5">
            <a:alphaModFix/>
          </a:blip>
          <a:srcRect b="6" l="839" r="401" t="0"/>
          <a:stretch/>
        </p:blipFill>
        <p:spPr>
          <a:xfrm>
            <a:off x="6096010" y="3429000"/>
            <a:ext cx="3047999" cy="3429000"/>
          </a:xfrm>
          <a:prstGeom prst="rect">
            <a:avLst/>
          </a:prstGeom>
          <a:noFill/>
          <a:ln>
            <a:noFill/>
          </a:ln>
        </p:spPr>
      </p:pic>
      <p:pic>
        <p:nvPicPr>
          <p:cNvPr descr="A pie chart with numbers and text&#10;&#10;Description automatically generated" id="297" name="Google Shape;297;p7"/>
          <p:cNvPicPr preferRelativeResize="0"/>
          <p:nvPr/>
        </p:nvPicPr>
        <p:blipFill rotWithShape="1">
          <a:blip r:embed="rId6">
            <a:alphaModFix/>
          </a:blip>
          <a:srcRect b="-2" l="13207" r="15901" t="0"/>
          <a:stretch/>
        </p:blipFill>
        <p:spPr>
          <a:xfrm>
            <a:off x="9143997" y="3429000"/>
            <a:ext cx="3048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8"/>
          <p:cNvSpPr txBox="1"/>
          <p:nvPr>
            <p:ph type="title"/>
          </p:nvPr>
        </p:nvSpPr>
        <p:spPr>
          <a:xfrm>
            <a:off x="830409" y="641243"/>
            <a:ext cx="4966200" cy="121418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2900"/>
              <a:buFont typeface="Century Gothic"/>
              <a:buNone/>
            </a:pPr>
            <a:r>
              <a:rPr lang="en-US" sz="2900"/>
              <a:t>UNIVARIATE ANALYSIS</a:t>
            </a:r>
            <a:endParaRPr sz="2900"/>
          </a:p>
        </p:txBody>
      </p:sp>
      <p:pic>
        <p:nvPicPr>
          <p:cNvPr id="303" name="Google Shape;303;p8"/>
          <p:cNvPicPr preferRelativeResize="0"/>
          <p:nvPr>
            <p:ph idx="1" type="body"/>
          </p:nvPr>
        </p:nvPicPr>
        <p:blipFill rotWithShape="1">
          <a:blip r:embed="rId3">
            <a:alphaModFix/>
          </a:blip>
          <a:srcRect b="0" l="0" r="0" t="0"/>
          <a:stretch/>
        </p:blipFill>
        <p:spPr>
          <a:xfrm>
            <a:off x="409593" y="3521071"/>
            <a:ext cx="5680364" cy="3336929"/>
          </a:xfrm>
          <a:prstGeom prst="rect">
            <a:avLst/>
          </a:prstGeom>
          <a:noFill/>
          <a:ln>
            <a:noFill/>
          </a:ln>
        </p:spPr>
      </p:pic>
      <p:pic>
        <p:nvPicPr>
          <p:cNvPr descr="A graph with blue squares&#10;&#10;Description automatically generated" id="304" name="Google Shape;304;p8"/>
          <p:cNvPicPr preferRelativeResize="0"/>
          <p:nvPr/>
        </p:nvPicPr>
        <p:blipFill rotWithShape="1">
          <a:blip r:embed="rId4">
            <a:alphaModFix/>
          </a:blip>
          <a:srcRect b="2" l="0" r="3" t="2157"/>
          <a:stretch/>
        </p:blipFill>
        <p:spPr>
          <a:xfrm>
            <a:off x="6324599" y="10"/>
            <a:ext cx="5457817" cy="3337549"/>
          </a:xfrm>
          <a:prstGeom prst="rect">
            <a:avLst/>
          </a:prstGeom>
          <a:noFill/>
          <a:ln>
            <a:noFill/>
          </a:ln>
        </p:spPr>
      </p:pic>
      <p:pic>
        <p:nvPicPr>
          <p:cNvPr id="305" name="Google Shape;305;p8"/>
          <p:cNvPicPr preferRelativeResize="0"/>
          <p:nvPr/>
        </p:nvPicPr>
        <p:blipFill rotWithShape="1">
          <a:blip r:embed="rId5">
            <a:alphaModFix/>
          </a:blip>
          <a:srcRect b="2" l="0" r="3" t="1368"/>
          <a:stretch/>
        </p:blipFill>
        <p:spPr>
          <a:xfrm>
            <a:off x="6324590" y="3520439"/>
            <a:ext cx="5457817" cy="3337561"/>
          </a:xfrm>
          <a:prstGeom prst="rect">
            <a:avLst/>
          </a:prstGeom>
          <a:noFill/>
          <a:ln>
            <a:noFill/>
          </a:ln>
        </p:spPr>
      </p:pic>
      <p:sp>
        <p:nvSpPr>
          <p:cNvPr id="306" name="Google Shape;306;p8"/>
          <p:cNvSpPr txBox="1"/>
          <p:nvPr/>
        </p:nvSpPr>
        <p:spPr>
          <a:xfrm>
            <a:off x="471261" y="2301761"/>
            <a:ext cx="5325348"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Overall Accepted campaign indicates that , most of the customers have not accepted any campaign</a:t>
            </a:r>
            <a:endParaRPr sz="14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Most of the customers family size is either 2 or 3</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Customer with no kids or with only 1 kid are more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9"/>
          <p:cNvSpPr txBox="1"/>
          <p:nvPr>
            <p:ph type="title"/>
          </p:nvPr>
        </p:nvSpPr>
        <p:spPr>
          <a:xfrm>
            <a:off x="1326897" y="311520"/>
            <a:ext cx="5323715" cy="164297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000"/>
              <a:buFont typeface="Century Gothic"/>
              <a:buNone/>
            </a:pPr>
            <a:r>
              <a:rPr lang="en-US" sz="4000"/>
              <a:t>UNIVARIATE ANALYSIS</a:t>
            </a:r>
            <a:endParaRPr sz="4000"/>
          </a:p>
        </p:txBody>
      </p:sp>
      <p:sp>
        <p:nvSpPr>
          <p:cNvPr id="312" name="Google Shape;312;p9"/>
          <p:cNvSpPr txBox="1"/>
          <p:nvPr>
            <p:ph idx="1" type="body"/>
          </p:nvPr>
        </p:nvSpPr>
        <p:spPr>
          <a:xfrm>
            <a:off x="1144923" y="2405894"/>
            <a:ext cx="5315189" cy="353508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sz="2000"/>
              <a:t>When age of the customer is considered it can be found that  40 to 75 age group are the highest &amp; there are few outliers above age 90</a:t>
            </a:r>
            <a:endParaRPr/>
          </a:p>
          <a:p>
            <a:pPr indent="-342900" lvl="0" marL="342900" rtl="0" algn="l">
              <a:spcBef>
                <a:spcPts val="1000"/>
              </a:spcBef>
              <a:spcAft>
                <a:spcPts val="0"/>
              </a:spcAft>
              <a:buSzPts val="1600"/>
              <a:buChar char="►"/>
            </a:pPr>
            <a:r>
              <a:rPr lang="en-US" sz="2000"/>
              <a:t>We can also notice that age is slightly normally distributed</a:t>
            </a:r>
            <a:endParaRPr/>
          </a:p>
        </p:txBody>
      </p:sp>
      <p:pic>
        <p:nvPicPr>
          <p:cNvPr id="313" name="Google Shape;313;p9"/>
          <p:cNvPicPr preferRelativeResize="0"/>
          <p:nvPr/>
        </p:nvPicPr>
        <p:blipFill rotWithShape="1">
          <a:blip r:embed="rId3">
            <a:alphaModFix/>
          </a:blip>
          <a:srcRect b="0" l="0" r="0" t="0"/>
          <a:stretch/>
        </p:blipFill>
        <p:spPr>
          <a:xfrm>
            <a:off x="6991351" y="485775"/>
            <a:ext cx="4562474" cy="6210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2024-02-23T12:58:04Z</dcterms:created>
</cp:coreProperties>
</file>